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9" r:id="rId4"/>
    <p:sldId id="271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70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77CFB6E-0D2F-45F1-B44E-74E051FA1279}" v="250" dt="2020-01-20T12:20:41.76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94" autoAdjust="0"/>
    <p:restoredTop sz="94660"/>
  </p:normalViewPr>
  <p:slideViewPr>
    <p:cSldViewPr snapToGrid="0">
      <p:cViewPr varScale="1">
        <p:scale>
          <a:sx n="76" d="100"/>
          <a:sy n="76" d="100"/>
        </p:scale>
        <p:origin x="126" y="7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clId="Web-{E77CFB6E-0D2F-45F1-B44E-74E051FA1279}"/>
    <pc:docChg chg="addSld modSld">
      <pc:chgData name="" userId="" providerId="" clId="Web-{E77CFB6E-0D2F-45F1-B44E-74E051FA1279}" dt="2020-01-20T12:20:41.768" v="248" actId="20577"/>
      <pc:docMkLst>
        <pc:docMk/>
      </pc:docMkLst>
      <pc:sldChg chg="delSp modSp add replId">
        <pc:chgData name="" userId="" providerId="" clId="Web-{E77CFB6E-0D2F-45F1-B44E-74E051FA1279}" dt="2020-01-20T12:20:36.627" v="245" actId="20577"/>
        <pc:sldMkLst>
          <pc:docMk/>
          <pc:sldMk cId="3802620986" sldId="271"/>
        </pc:sldMkLst>
        <pc:spChg chg="mod">
          <ac:chgData name="" userId="" providerId="" clId="Web-{E77CFB6E-0D2F-45F1-B44E-74E051FA1279}" dt="2020-01-20T12:20:36.627" v="245" actId="20577"/>
          <ac:spMkLst>
            <pc:docMk/>
            <pc:sldMk cId="3802620986" sldId="271"/>
            <ac:spMk id="6" creationId="{38B3F9BB-E711-4F31-925D-6D03FC2DB560}"/>
          </ac:spMkLst>
        </pc:spChg>
        <pc:picChg chg="del">
          <ac:chgData name="" userId="" providerId="" clId="Web-{E77CFB6E-0D2F-45F1-B44E-74E051FA1279}" dt="2020-01-20T12:09:18.108" v="1"/>
          <ac:picMkLst>
            <pc:docMk/>
            <pc:sldMk cId="3802620986" sldId="271"/>
            <ac:picMk id="4" creationId="{8803E900-16CD-481F-A8BB-E1117AA0100B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braz panoramiczny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ytuł i po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erta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Karta nazwy cytat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wda lub fał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l-PL"/>
              <a:t>Kliknij, aby edytować style wzorca tekstu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61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u.uni.wroc.pl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u.uni.wroc.pl/uslugi-online-proxy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elearning.bu.uni.wroc.pl/course/view.php?id=31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B3F9BB-E711-4F31-925D-6D03FC2DB560}"/>
              </a:ext>
            </a:extLst>
          </p:cNvPr>
          <p:cNvSpPr txBox="1"/>
          <p:nvPr/>
        </p:nvSpPr>
        <p:spPr>
          <a:xfrm>
            <a:off x="203200" y="1219200"/>
            <a:ext cx="118491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400" b="1" dirty="0"/>
          </a:p>
          <a:p>
            <a:pPr algn="ctr"/>
            <a:r>
              <a:rPr lang="pl-PL" sz="4400" b="1" dirty="0"/>
              <a:t>PUBLICATION FINDER INTERFACE</a:t>
            </a:r>
          </a:p>
          <a:p>
            <a:pPr algn="ctr"/>
            <a:endParaRPr lang="pl-PL" sz="3600" b="1" dirty="0"/>
          </a:p>
          <a:p>
            <a:pPr algn="ctr"/>
            <a:r>
              <a:rPr lang="pl-PL" sz="3600" dirty="0"/>
              <a:t>Jak krok po kroku znajdować publikacje </a:t>
            </a:r>
          </a:p>
          <a:p>
            <a:pPr algn="ctr"/>
            <a:r>
              <a:rPr lang="pl-PL" sz="3600" dirty="0"/>
              <a:t>w nowej liście A-Z</a:t>
            </a:r>
          </a:p>
        </p:txBody>
      </p:sp>
    </p:spTree>
    <p:extLst>
      <p:ext uri="{BB962C8B-B14F-4D97-AF65-F5344CB8AC3E}">
        <p14:creationId xmlns:p14="http://schemas.microsoft.com/office/powerpoint/2010/main" val="3707589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914400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ED26BA-BDD5-480F-A505-910B339CB72A}"/>
              </a:ext>
            </a:extLst>
          </p:cNvPr>
          <p:cNvSpPr txBox="1"/>
          <p:nvPr/>
        </p:nvSpPr>
        <p:spPr>
          <a:xfrm>
            <a:off x="215900" y="914400"/>
            <a:ext cx="1176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pPr algn="ctr"/>
            <a:r>
              <a:rPr lang="pl-PL" sz="2400" b="1" dirty="0"/>
              <a:t>2. Przeglądanie publikacji według tytułu.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Poniżej wyszukiwarki znajduje się lista A-Z. Po kliknięciu w wybraną literę (np. „H”), zostaną wyświetlone publikacje, których tytuły zaczynają się </a:t>
            </a:r>
            <a:r>
              <a:rPr lang="pl-PL" b="1"/>
              <a:t>na literę „H”.</a:t>
            </a:r>
            <a:endParaRPr lang="pl-PL" b="1" dirty="0"/>
          </a:p>
          <a:p>
            <a:pPr algn="ctr"/>
            <a:endParaRPr lang="pl-PL" sz="2400" b="1" dirty="0"/>
          </a:p>
          <a:p>
            <a:r>
              <a:rPr lang="pl-PL" b="1" dirty="0"/>
              <a:t>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5A378580-41C8-4FA1-B715-6BF8738715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56542" y="2682661"/>
            <a:ext cx="7878915" cy="32609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899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914400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ED26BA-BDD5-480F-A505-910B339CB72A}"/>
              </a:ext>
            </a:extLst>
          </p:cNvPr>
          <p:cNvSpPr txBox="1"/>
          <p:nvPr/>
        </p:nvSpPr>
        <p:spPr>
          <a:xfrm>
            <a:off x="215900" y="914400"/>
            <a:ext cx="117602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Lista publikacji zaczynających się na literę „H”.</a:t>
            </a:r>
          </a:p>
          <a:p>
            <a:pPr algn="ctr"/>
            <a:endParaRPr lang="pl-PL" sz="2400" b="1" dirty="0"/>
          </a:p>
          <a:p>
            <a:pPr algn="ctr"/>
            <a:endParaRPr lang="pl-PL" sz="2400" b="1" dirty="0"/>
          </a:p>
          <a:p>
            <a:pPr algn="ctr"/>
            <a:endParaRPr lang="pl-PL" sz="2400" b="1" dirty="0"/>
          </a:p>
          <a:p>
            <a:r>
              <a:rPr lang="pl-PL" b="1" dirty="0"/>
              <a:t>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835C890B-81E0-4241-8097-6AFDC92532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9841" y="1517268"/>
            <a:ext cx="7612317" cy="49398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1451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914400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ED26BA-BDD5-480F-A505-910B339CB72A}"/>
              </a:ext>
            </a:extLst>
          </p:cNvPr>
          <p:cNvSpPr txBox="1"/>
          <p:nvPr/>
        </p:nvSpPr>
        <p:spPr>
          <a:xfrm>
            <a:off x="215900" y="914400"/>
            <a:ext cx="11760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3. Przeglądanie publikacji według dyscypliny.</a:t>
            </a:r>
          </a:p>
          <a:p>
            <a:pPr algn="ctr"/>
            <a:endParaRPr lang="pl-PL" b="1" dirty="0"/>
          </a:p>
          <a:p>
            <a:pPr algn="ctr"/>
            <a:r>
              <a:rPr lang="pl-PL" b="1" dirty="0"/>
              <a:t>Po kliknięciu w wybraną dyscyplinę (np. „MUZYKA”), zostanie wyświetlona lista publikacji związana z określonym tematem.</a:t>
            </a:r>
          </a:p>
          <a:p>
            <a:pPr algn="ctr"/>
            <a:endParaRPr lang="pl-PL" b="1" dirty="0"/>
          </a:p>
          <a:p>
            <a:pPr algn="ctr"/>
            <a:endParaRPr lang="pl-PL" sz="2400" b="1" dirty="0"/>
          </a:p>
          <a:p>
            <a:r>
              <a:rPr lang="pl-PL" b="1" dirty="0"/>
              <a:t>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AF106A93-FC9E-451D-B17D-BDE1BDC8EDC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9200" y="2262877"/>
            <a:ext cx="10024352" cy="4440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91810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914400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ED26BA-BDD5-480F-A505-910B339CB72A}"/>
              </a:ext>
            </a:extLst>
          </p:cNvPr>
          <p:cNvSpPr txBox="1"/>
          <p:nvPr/>
        </p:nvSpPr>
        <p:spPr>
          <a:xfrm>
            <a:off x="215900" y="914400"/>
            <a:ext cx="1176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b="1" dirty="0"/>
          </a:p>
          <a:p>
            <a:pPr algn="ctr"/>
            <a:r>
              <a:rPr lang="pl-PL" b="1" dirty="0"/>
              <a:t>Lista publikacji związana z terminem „MUZYKA”.</a:t>
            </a:r>
          </a:p>
          <a:p>
            <a:pPr algn="ctr"/>
            <a:endParaRPr lang="pl-PL" b="1" dirty="0"/>
          </a:p>
          <a:p>
            <a:r>
              <a:rPr lang="pl-PL" b="1" dirty="0"/>
              <a:t>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2242D3B-5B62-4B34-A16C-5E1CAF850C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2871" y="1769542"/>
            <a:ext cx="7560258" cy="4906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6997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914400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ED26BA-BDD5-480F-A505-910B339CB72A}"/>
              </a:ext>
            </a:extLst>
          </p:cNvPr>
          <p:cNvSpPr txBox="1"/>
          <p:nvPr/>
        </p:nvSpPr>
        <p:spPr>
          <a:xfrm>
            <a:off x="215900" y="1182679"/>
            <a:ext cx="61849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    Zawężanie wyników wyszukiwania</a:t>
            </a:r>
          </a:p>
          <a:p>
            <a:endParaRPr lang="pl-PL" sz="2400" b="1" dirty="0"/>
          </a:p>
          <a:p>
            <a:pPr algn="just"/>
            <a:r>
              <a:rPr lang="pl-PL" b="1" dirty="0"/>
              <a:t>Lista wyników wyszukiwania może być bardzo        długa, dlatego też po lewej stronie znajdują się opcje zawężania wyników. </a:t>
            </a:r>
          </a:p>
          <a:p>
            <a:endParaRPr lang="pl-PL" b="1" dirty="0"/>
          </a:p>
          <a:p>
            <a:pPr algn="just"/>
            <a:r>
              <a:rPr lang="pl-PL" b="1" dirty="0"/>
              <a:t>Listę wyników możemy ograniczyć wybierając temat publikacji lub jego wydawcę. </a:t>
            </a:r>
          </a:p>
          <a:p>
            <a:r>
              <a:rPr lang="pl-PL" b="1" dirty="0"/>
              <a:t>  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7BDB7B9E-E735-4A36-82AF-EB3076741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15194" y="419224"/>
            <a:ext cx="2695712" cy="6019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53524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822067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ED26BA-BDD5-480F-A505-910B339CB72A}"/>
              </a:ext>
            </a:extLst>
          </p:cNvPr>
          <p:cNvSpPr txBox="1"/>
          <p:nvPr/>
        </p:nvSpPr>
        <p:spPr>
          <a:xfrm>
            <a:off x="215900" y="1182679"/>
            <a:ext cx="11709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Zawężanie wyników wyszukiwania</a:t>
            </a:r>
          </a:p>
          <a:p>
            <a:endParaRPr lang="pl-PL" sz="2400" b="1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D662094D-EE87-456B-8768-D9F6D570BA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95152" y="1730843"/>
            <a:ext cx="9529166" cy="5003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941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822067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ED26BA-BDD5-480F-A505-910B339CB72A}"/>
              </a:ext>
            </a:extLst>
          </p:cNvPr>
          <p:cNvSpPr txBox="1"/>
          <p:nvPr/>
        </p:nvSpPr>
        <p:spPr>
          <a:xfrm>
            <a:off x="215900" y="1237565"/>
            <a:ext cx="11607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pl-PL" sz="4400" b="1" dirty="0"/>
          </a:p>
          <a:p>
            <a:pPr algn="ctr"/>
            <a:r>
              <a:rPr lang="pl-PL" sz="4400" dirty="0"/>
              <a:t>      </a:t>
            </a:r>
          </a:p>
          <a:p>
            <a:pPr algn="ctr"/>
            <a:r>
              <a:rPr lang="pl-PL" sz="4400" dirty="0"/>
              <a:t> KONTAKT / sin.bu@uwr.edu.pl</a:t>
            </a:r>
          </a:p>
        </p:txBody>
      </p:sp>
    </p:spTree>
    <p:extLst>
      <p:ext uri="{BB962C8B-B14F-4D97-AF65-F5344CB8AC3E}">
        <p14:creationId xmlns:p14="http://schemas.microsoft.com/office/powerpoint/2010/main" val="3553441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B3F9BB-E711-4F31-925D-6D03FC2DB560}"/>
              </a:ext>
            </a:extLst>
          </p:cNvPr>
          <p:cNvSpPr txBox="1"/>
          <p:nvPr/>
        </p:nvSpPr>
        <p:spPr>
          <a:xfrm>
            <a:off x="203200" y="1219200"/>
            <a:ext cx="118491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Należy wejść na stronę </a:t>
            </a:r>
            <a:r>
              <a:rPr lang="pl-PL" b="1" dirty="0">
                <a:hlinkClick r:id="rId3"/>
              </a:rPr>
              <a:t>www.bu.uni.wroc.pl</a:t>
            </a:r>
            <a:r>
              <a:rPr lang="pl-PL" b="1" dirty="0"/>
              <a:t> i w zakładce e-Źródła kliknąć w </a:t>
            </a:r>
            <a:r>
              <a:rPr lang="pl-PL" b="1" i="1" dirty="0" err="1"/>
              <a:t>Publication</a:t>
            </a:r>
            <a:r>
              <a:rPr lang="pl-PL" b="1" i="1" dirty="0"/>
              <a:t> Finder Interface.</a:t>
            </a:r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id="{E792D9AE-FFCF-4BFF-9DAD-80D8F3A666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2650" y="1796886"/>
            <a:ext cx="10426700" cy="46678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41824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B3F9BB-E711-4F31-925D-6D03FC2DB560}"/>
              </a:ext>
            </a:extLst>
          </p:cNvPr>
          <p:cNvSpPr txBox="1"/>
          <p:nvPr/>
        </p:nvSpPr>
        <p:spPr>
          <a:xfrm>
            <a:off x="203200" y="1219200"/>
            <a:ext cx="118491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Dostęp do </a:t>
            </a:r>
            <a:r>
              <a:rPr lang="pl-PL" b="1" i="1" dirty="0" err="1"/>
              <a:t>Publication</a:t>
            </a:r>
            <a:r>
              <a:rPr lang="pl-PL" b="1" i="1" dirty="0"/>
              <a:t> Finder Interface</a:t>
            </a:r>
            <a:r>
              <a:rPr lang="pl-PL" b="1" dirty="0"/>
              <a:t> jest możliwy również poprzez wyszukiwarkę naukową EDS.</a:t>
            </a:r>
          </a:p>
          <a:p>
            <a:endParaRPr lang="pl-PL" b="1" dirty="0"/>
          </a:p>
          <a:p>
            <a:r>
              <a:rPr lang="pl-PL" b="1" dirty="0"/>
              <a:t>Na stronie głównej wyszukiwarki należy kliknąć w „PUBLIKACJE”.</a:t>
            </a:r>
          </a:p>
          <a:p>
            <a:endParaRPr lang="pl-PL" b="1" i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8803E900-16CD-481F-A8BB-E1117AA010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4573" y="2596950"/>
            <a:ext cx="8268854" cy="2857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66347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B3F9BB-E711-4F31-925D-6D03FC2DB560}"/>
              </a:ext>
            </a:extLst>
          </p:cNvPr>
          <p:cNvSpPr txBox="1"/>
          <p:nvPr/>
        </p:nvSpPr>
        <p:spPr>
          <a:xfrm>
            <a:off x="203200" y="1219200"/>
            <a:ext cx="11849100" cy="604780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pl-PL" b="1" dirty="0"/>
              <a:t>Dostęp do </a:t>
            </a:r>
            <a:r>
              <a:rPr lang="pl-PL" b="1" i="1" dirty="0" err="1"/>
              <a:t>Publication</a:t>
            </a:r>
            <a:r>
              <a:rPr lang="pl-PL" b="1" i="1" dirty="0"/>
              <a:t> Finder Interface</a:t>
            </a:r>
            <a:r>
              <a:rPr lang="pl-PL" b="1" dirty="0"/>
              <a:t> jest możliwy: </a:t>
            </a:r>
            <a:endParaRPr lang="pl-PL" dirty="0"/>
          </a:p>
          <a:p>
            <a:pPr>
              <a:lnSpc>
                <a:spcPct val="150000"/>
              </a:lnSpc>
            </a:pPr>
            <a:endParaRPr lang="pl-PL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b="1" dirty="0"/>
              <a:t>w sieci uniwersyteckiej,</a:t>
            </a:r>
            <a:endParaRPr lang="pl-PL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r>
              <a:rPr lang="pl-PL" b="1" dirty="0"/>
              <a:t>poprzez serwer PROXY.</a:t>
            </a:r>
            <a:endParaRPr lang="pl-PL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pl-PL" b="1" dirty="0"/>
          </a:p>
          <a:p>
            <a:pPr>
              <a:lnSpc>
                <a:spcPct val="150000"/>
              </a:lnSpc>
            </a:pPr>
            <a:r>
              <a:rPr lang="pl-PL" b="1" dirty="0"/>
              <a:t>Szczegółowe informacje dotyczące uzyskania dostępu spoza sieci </a:t>
            </a:r>
            <a:r>
              <a:rPr lang="pl-PL" b="1" dirty="0" err="1"/>
              <a:t>UWr</a:t>
            </a:r>
            <a:r>
              <a:rPr lang="pl-PL" b="1" dirty="0"/>
              <a:t> do licencjonowanych zasobów elektronicznych znajdują się na stronie Biblioteki </a:t>
            </a:r>
            <a:r>
              <a:rPr lang="pl-PL" b="1" dirty="0" err="1"/>
              <a:t>Uniwersteckiej</a:t>
            </a:r>
            <a:r>
              <a:rPr lang="pl-PL" b="1" dirty="0"/>
              <a:t>:</a:t>
            </a:r>
          </a:p>
          <a:p>
            <a:pPr>
              <a:lnSpc>
                <a:spcPct val="150000"/>
              </a:lnSpc>
            </a:pPr>
            <a:endParaRPr lang="pl-PL" b="1" dirty="0"/>
          </a:p>
          <a:p>
            <a:pPr>
              <a:lnSpc>
                <a:spcPct val="150000"/>
              </a:lnSpc>
            </a:pPr>
            <a:r>
              <a:rPr lang="pl-PL" b="1" dirty="0">
                <a:hlinkClick r:id="rId3"/>
              </a:rPr>
              <a:t>Rejestracja usługi Proxy</a:t>
            </a:r>
            <a:endParaRPr lang="pl-PL" b="1" dirty="0"/>
          </a:p>
          <a:p>
            <a:pPr>
              <a:lnSpc>
                <a:spcPct val="150000"/>
              </a:lnSpc>
            </a:pPr>
            <a:endParaRPr lang="pl-PL" b="1" dirty="0"/>
          </a:p>
          <a:p>
            <a:pPr>
              <a:lnSpc>
                <a:spcPct val="150000"/>
              </a:lnSpc>
            </a:pPr>
            <a:r>
              <a:rPr lang="pl-PL" b="1" dirty="0">
                <a:hlinkClick r:id="rId4"/>
              </a:rPr>
              <a:t>E-Learning</a:t>
            </a:r>
            <a:r>
              <a:rPr lang="pl-PL" b="1" dirty="0"/>
              <a:t> (należy zalogować się jako gość)</a:t>
            </a:r>
          </a:p>
          <a:p>
            <a:pPr>
              <a:lnSpc>
                <a:spcPct val="150000"/>
              </a:lnSpc>
            </a:pPr>
            <a:endParaRPr lang="pl-PL" b="1" dirty="0"/>
          </a:p>
          <a:p>
            <a:pPr marL="285750" indent="-285750">
              <a:lnSpc>
                <a:spcPct val="150000"/>
              </a:lnSpc>
              <a:buFont typeface="Arial"/>
              <a:buChar char="•"/>
            </a:pPr>
            <a:endParaRPr lang="pl-PL" b="1" dirty="0"/>
          </a:p>
          <a:p>
            <a:pPr>
              <a:lnSpc>
                <a:spcPct val="150000"/>
              </a:lnSpc>
            </a:pPr>
            <a:endParaRPr lang="pl-PL" b="1" dirty="0"/>
          </a:p>
          <a:p>
            <a:endParaRPr lang="pl-PL" b="1" i="1" dirty="0"/>
          </a:p>
        </p:txBody>
      </p:sp>
    </p:spTree>
    <p:extLst>
      <p:ext uri="{BB962C8B-B14F-4D97-AF65-F5344CB8AC3E}">
        <p14:creationId xmlns:p14="http://schemas.microsoft.com/office/powerpoint/2010/main" val="38026209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B3F9BB-E711-4F31-925D-6D03FC2DB560}"/>
              </a:ext>
            </a:extLst>
          </p:cNvPr>
          <p:cNvSpPr txBox="1"/>
          <p:nvPr/>
        </p:nvSpPr>
        <p:spPr>
          <a:xfrm>
            <a:off x="171450" y="1041400"/>
            <a:ext cx="118491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i="1" dirty="0"/>
          </a:p>
          <a:p>
            <a:endParaRPr lang="pl-PL" b="1" i="1" dirty="0"/>
          </a:p>
          <a:p>
            <a:endParaRPr lang="pl-PL" b="1" i="1" dirty="0"/>
          </a:p>
          <a:p>
            <a:r>
              <a:rPr lang="pl-PL" b="1" dirty="0"/>
              <a:t>Publikacje można wyszukiwać na trzy sposoby:</a:t>
            </a:r>
          </a:p>
          <a:p>
            <a:endParaRPr lang="pl-PL" b="1" dirty="0"/>
          </a:p>
          <a:p>
            <a:pPr marL="342900" indent="-342900">
              <a:buAutoNum type="arabicPeriod"/>
            </a:pPr>
            <a:r>
              <a:rPr lang="pl-PL" b="1" dirty="0"/>
              <a:t>Za pomocą wyszukiwarki.</a:t>
            </a:r>
          </a:p>
          <a:p>
            <a:pPr marL="342900" indent="-342900">
              <a:buAutoNum type="arabicPeriod"/>
            </a:pPr>
            <a:endParaRPr lang="pl-PL" b="1" dirty="0"/>
          </a:p>
          <a:p>
            <a:pPr marL="342900" indent="-342900">
              <a:buAutoNum type="arabicPeriod" startAt="2"/>
            </a:pPr>
            <a:r>
              <a:rPr lang="pl-PL" b="1" dirty="0"/>
              <a:t>Przeglądać według tytułu.</a:t>
            </a:r>
          </a:p>
          <a:p>
            <a:pPr marL="342900" indent="-342900">
              <a:buAutoNum type="arabicPeriod" startAt="2"/>
            </a:pPr>
            <a:endParaRPr lang="pl-PL" b="1" dirty="0"/>
          </a:p>
          <a:p>
            <a:pPr marL="342900" indent="-342900">
              <a:buAutoNum type="arabicPeriod" startAt="2"/>
            </a:pPr>
            <a:r>
              <a:rPr lang="pl-PL" b="1" dirty="0"/>
              <a:t>Przeglądać według dyscypliny.</a:t>
            </a:r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4A3D0B9F-7E05-4C2D-840B-F3467B8BEF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70551" y="175059"/>
            <a:ext cx="6349999" cy="65078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9600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B3F9BB-E711-4F31-925D-6D03FC2DB560}"/>
              </a:ext>
            </a:extLst>
          </p:cNvPr>
          <p:cNvSpPr txBox="1"/>
          <p:nvPr/>
        </p:nvSpPr>
        <p:spPr>
          <a:xfrm>
            <a:off x="171450" y="1041400"/>
            <a:ext cx="118491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i="1" dirty="0"/>
          </a:p>
          <a:p>
            <a:pPr algn="ctr"/>
            <a:r>
              <a:rPr lang="pl-PL" sz="2400" b="1" i="1" dirty="0"/>
              <a:t>1. Znajdowanie publikacji za pomocą wyszukiwarki.</a:t>
            </a:r>
          </a:p>
          <a:p>
            <a:endParaRPr lang="pl-PL" b="1" i="1" dirty="0"/>
          </a:p>
          <a:p>
            <a:pPr algn="ctr"/>
            <a:r>
              <a:rPr lang="pl-PL" b="1" dirty="0"/>
              <a:t>Tytuł szukanej publikacji należy wpisać w pole wyszukiwarki.</a:t>
            </a:r>
          </a:p>
          <a:p>
            <a:endParaRPr lang="pl-PL" b="1" i="1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D866C550-8548-4A1F-A6D1-20F03C726C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25189" y="2645728"/>
            <a:ext cx="7657954" cy="3170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95646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id="{38B3F9BB-E711-4F31-925D-6D03FC2DB560}"/>
              </a:ext>
            </a:extLst>
          </p:cNvPr>
          <p:cNvSpPr txBox="1"/>
          <p:nvPr/>
        </p:nvSpPr>
        <p:spPr>
          <a:xfrm>
            <a:off x="171450" y="1041400"/>
            <a:ext cx="11849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b="1" dirty="0"/>
              <a:t>Wyświetli się strona z wynikami wyszukiwania. Aby dotrzeć do zawartości czasopisma należy kliknąć w szukany tytuł.  </a:t>
            </a:r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376CAF15-970F-4D7D-B391-F8468D450F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5256" y="1802031"/>
            <a:ext cx="7681487" cy="483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7074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914400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Zostanie wyświetlony rekord publikacji zawierający link do treści.</a:t>
            </a:r>
          </a:p>
          <a:p>
            <a:endParaRPr lang="pl-PL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FB5939B5-D634-42DC-99D8-82F05AB62F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61705" y="1586131"/>
            <a:ext cx="7268589" cy="451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367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>
            <a:extLst>
              <a:ext uri="{FF2B5EF4-FFF2-40B4-BE49-F238E27FC236}">
                <a16:creationId xmlns:a16="http://schemas.microsoft.com/office/drawing/2014/main" id="{33EE840E-2B3D-423C-AF2A-FEA517CA70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0"/>
            <a:ext cx="1625599" cy="705589"/>
          </a:xfrm>
          <a:prstGeom prst="rect">
            <a:avLst/>
          </a:prstGeom>
        </p:spPr>
      </p:pic>
      <p:sp>
        <p:nvSpPr>
          <p:cNvPr id="2" name="pole tekstowe 1">
            <a:extLst>
              <a:ext uri="{FF2B5EF4-FFF2-40B4-BE49-F238E27FC236}">
                <a16:creationId xmlns:a16="http://schemas.microsoft.com/office/drawing/2014/main" id="{2D75D981-0F08-43BA-8F90-1ED1342C04B1}"/>
              </a:ext>
            </a:extLst>
          </p:cNvPr>
          <p:cNvSpPr txBox="1"/>
          <p:nvPr/>
        </p:nvSpPr>
        <p:spPr>
          <a:xfrm>
            <a:off x="215900" y="914400"/>
            <a:ext cx="1170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l-PL" b="1" dirty="0"/>
          </a:p>
          <a:p>
            <a:endParaRPr lang="pl-PL" b="1" dirty="0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41ED26BA-BDD5-480F-A505-910B339CB72A}"/>
              </a:ext>
            </a:extLst>
          </p:cNvPr>
          <p:cNvSpPr txBox="1"/>
          <p:nvPr/>
        </p:nvSpPr>
        <p:spPr>
          <a:xfrm>
            <a:off x="215900" y="914400"/>
            <a:ext cx="117602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/>
              <a:t>Nastąpi przekierowanie do bazy danych w której znajduje się dana publikacja.</a:t>
            </a:r>
          </a:p>
          <a:p>
            <a:endParaRPr lang="pl-PL" b="1" dirty="0"/>
          </a:p>
          <a:p>
            <a:r>
              <a:rPr lang="pl-PL" b="1" dirty="0"/>
              <a:t>  </a:t>
            </a: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7C058D61-5D2A-4B83-8524-6FF3827CE7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044" y="1560731"/>
            <a:ext cx="11397911" cy="4801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27024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iatk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TM03457485[[fn=Siatka]]</Template>
  <TotalTime>436</TotalTime>
  <Words>318</Words>
  <Application>Microsoft Office PowerPoint</Application>
  <PresentationFormat>Panoramiczny</PresentationFormat>
  <Paragraphs>71</Paragraphs>
  <Slides>16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2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16</vt:i4>
      </vt:variant>
    </vt:vector>
  </HeadingPairs>
  <TitlesOfParts>
    <vt:vector size="19" baseType="lpstr">
      <vt:lpstr>Arial</vt:lpstr>
      <vt:lpstr>Century Gothic</vt:lpstr>
      <vt:lpstr>Siatka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OIN BU</dc:creator>
  <cp:lastModifiedBy>OIN BU</cp:lastModifiedBy>
  <cp:revision>54</cp:revision>
  <dcterms:created xsi:type="dcterms:W3CDTF">2020-01-15T08:00:11Z</dcterms:created>
  <dcterms:modified xsi:type="dcterms:W3CDTF">2020-01-22T11:20:15Z</dcterms:modified>
</cp:coreProperties>
</file>