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9940925" cy="6808788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96" y="-21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endParaRPr lang="pl-PL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endParaRPr lang="pl-PL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endParaRPr lang="pl-PL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fld id="{9480EA78-C0EF-4448-99B5-114A515C2329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EA32902-BD5B-4F5A-828E-334E4E4D0B44}" type="slidenum">
              <a:rPr lang="pl-PL"/>
              <a:pPr/>
              <a:t>1</a:t>
            </a:fld>
            <a:endParaRPr lang="pl-PL"/>
          </a:p>
        </p:txBody>
      </p:sp>
      <p:sp>
        <p:nvSpPr>
          <p:cNvPr id="9217" name="Text Box 1"/>
          <p:cNvSpPr txBox="1">
            <a:spLocks noChangeArrowheads="1"/>
          </p:cNvSpPr>
          <p:nvPr>
            <p:ph type="body"/>
          </p:nvPr>
        </p:nvSpPr>
        <p:spPr bwMode="auto">
          <a:xfrm>
            <a:off x="993775" y="3276600"/>
            <a:ext cx="7951788" cy="26797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eaLnBrk="1">
              <a:spcBef>
                <a:spcPct val="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</a:pPr>
            <a:r>
              <a:rPr lang="pl-PL" sz="2000">
                <a:latin typeface="Arial" charset="0"/>
                <a:ea typeface="Microsoft YaHei" charset="-122"/>
              </a:rPr>
              <a:t>15 minutes de speech, 5 minutes de questions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630863" y="6467475"/>
            <a:ext cx="4306887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ED5C359-337B-4BDE-889C-8975FF54E825}" type="slidenum">
              <a:rPr lang="pl-PL"/>
              <a:pPr/>
              <a:t>2</a:t>
            </a:fld>
            <a:endParaRPr lang="pl-PL"/>
          </a:p>
        </p:txBody>
      </p:sp>
      <p:sp>
        <p:nvSpPr>
          <p:cNvPr id="102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A7202E-300E-4A23-9255-5D739F27BAEC}" type="slidenum">
              <a:rPr lang="pl-PL"/>
              <a:pPr/>
              <a:t>3</a:t>
            </a:fld>
            <a:endParaRPr lang="pl-PL"/>
          </a:p>
        </p:txBody>
      </p:sp>
      <p:sp>
        <p:nvSpPr>
          <p:cNvPr id="112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2700338" y="517525"/>
            <a:ext cx="4538662" cy="2552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93775" y="3233738"/>
            <a:ext cx="7951788" cy="30638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8B7D30-B36B-4B24-B2F2-EB81A2B3FE31}" type="slidenum">
              <a:rPr lang="pl-PL"/>
              <a:pPr/>
              <a:t>4</a:t>
            </a:fld>
            <a:endParaRPr lang="pl-PL"/>
          </a:p>
        </p:txBody>
      </p:sp>
      <p:sp>
        <p:nvSpPr>
          <p:cNvPr id="122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2700338" y="517525"/>
            <a:ext cx="4538662" cy="2552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93775" y="3233738"/>
            <a:ext cx="7951788" cy="30638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DA1A12C-ACAC-4374-86C6-812DBB424606}" type="slidenum">
              <a:rPr lang="pl-PL"/>
              <a:pPr/>
              <a:t>5</a:t>
            </a:fld>
            <a:endParaRPr lang="pl-PL"/>
          </a:p>
        </p:txBody>
      </p:sp>
      <p:sp>
        <p:nvSpPr>
          <p:cNvPr id="13313" name="Text Box 1"/>
          <p:cNvSpPr txBox="1">
            <a:spLocks noChangeArrowheads="1"/>
          </p:cNvSpPr>
          <p:nvPr>
            <p:ph type="body"/>
          </p:nvPr>
        </p:nvSpPr>
        <p:spPr bwMode="auto">
          <a:xfrm>
            <a:off x="993775" y="3276600"/>
            <a:ext cx="7951788" cy="26797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0" tIns="0" rIns="0" bIns="0"/>
          <a:lstStyle/>
          <a:p>
            <a:pPr eaLnBrk="1">
              <a:spcBef>
                <a:spcPct val="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</a:tabLst>
            </a:pPr>
            <a:r>
              <a:rPr lang="pl-PL" sz="2000">
                <a:latin typeface="Arial" charset="0"/>
                <a:ea typeface="Microsoft YaHei" charset="-122"/>
              </a:rPr>
              <a:t>15 minutes de speech, 5 minutes de questions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5630863" y="6467475"/>
            <a:ext cx="4306887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10200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1613" cy="5307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7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040938" y="6245225"/>
            <a:ext cx="482600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8731250" y="6245225"/>
            <a:ext cx="488950" cy="366713"/>
          </a:xfrm>
          <a:custGeom>
            <a:avLst/>
            <a:gdLst>
              <a:gd name="G0" fmla="min 1359 1019"/>
              <a:gd name="G1" fmla="*/ G0 3 1"/>
              <a:gd name="G2" fmla="*/ G1 1 8"/>
              <a:gd name="G3" fmla="*/ 1019 1 2"/>
              <a:gd name="G4" fmla="+- G3 0 G2"/>
              <a:gd name="G5" fmla="+- G3 G2 0"/>
              <a:gd name="G6" fmla="+- G5 0 0"/>
              <a:gd name="G7" fmla="*/ 1359 1 2"/>
              <a:gd name="G8" fmla="+- G7 0 G2"/>
              <a:gd name="G9" fmla="+- G7 G2 0"/>
              <a:gd name="G10" fmla="+- G9 0 0"/>
              <a:gd name="G11" fmla="*/ G0 3 1"/>
              <a:gd name="G12" fmla="*/ G11 1 4"/>
              <a:gd name="G13" fmla="*/ G12 1 8"/>
              <a:gd name="G14" fmla="*/ G12 1 4"/>
              <a:gd name="G15" fmla="+- G8 G13 0"/>
              <a:gd name="G16" fmla="+- G15 0 0"/>
              <a:gd name="G17" fmla="+- G8 G14 0"/>
              <a:gd name="G18" fmla="+- G17 0 0"/>
              <a:gd name="G19" fmla="+- 1359 0 0"/>
              <a:gd name="G20" fmla="+- 1019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 stroke="0">
                <a:moveTo>
                  <a:pt x="0" y="0"/>
                </a:moveTo>
                <a:lnTo>
                  <a:pt x="1359" y="0"/>
                </a:lnTo>
                <a:lnTo>
                  <a:pt x="1359" y="1019"/>
                </a:lnTo>
                <a:lnTo>
                  <a:pt x="0" y="1019"/>
                </a:lnTo>
                <a:close/>
                <a:moveTo>
                  <a:pt x="489" y="510"/>
                </a:moveTo>
                <a:lnTo>
                  <a:pt x="1062" y="128"/>
                </a:lnTo>
                <a:lnTo>
                  <a:pt x="1062" y="892"/>
                </a:lnTo>
                <a:close/>
                <a:moveTo>
                  <a:pt x="394" y="128"/>
                </a:moveTo>
                <a:lnTo>
                  <a:pt x="298" y="128"/>
                </a:lnTo>
                <a:lnTo>
                  <a:pt x="298" y="892"/>
                </a:lnTo>
                <a:lnTo>
                  <a:pt x="394" y="892"/>
                </a:lnTo>
                <a:close/>
              </a:path>
            </a:pathLst>
          </a:custGeom>
          <a:noFill/>
          <a:ln w="93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11347450" y="6245225"/>
            <a:ext cx="488950" cy="366713"/>
          </a:xfrm>
          <a:custGeom>
            <a:avLst/>
            <a:gdLst>
              <a:gd name="G0" fmla="min 1359 1021"/>
              <a:gd name="G1" fmla="*/ G0 3 1"/>
              <a:gd name="G2" fmla="*/ G1 1 8"/>
              <a:gd name="G3" fmla="*/ 1021 1 2"/>
              <a:gd name="G4" fmla="+- G3 0 G2"/>
              <a:gd name="G5" fmla="+- G3 G2 0"/>
              <a:gd name="G6" fmla="+- G5 0 0"/>
              <a:gd name="G7" fmla="*/ 1359 1 2"/>
              <a:gd name="G8" fmla="+- G7 0 G2"/>
              <a:gd name="G9" fmla="+- G7 G2 0"/>
              <a:gd name="G10" fmla="+- G9 0 0"/>
              <a:gd name="G11" fmla="*/ G0 3 1"/>
              <a:gd name="G12" fmla="*/ G11 1 4"/>
              <a:gd name="G13" fmla="*/ G12 3 1"/>
              <a:gd name="G14" fmla="*/ G13 1 4"/>
              <a:gd name="G15" fmla="*/ G12 7 1"/>
              <a:gd name="G16" fmla="*/ G15 1 8"/>
              <a:gd name="G17" fmla="+- G8 G14 0"/>
              <a:gd name="G18" fmla="+- G17 0 0"/>
              <a:gd name="G19" fmla="+- G8 G16 0"/>
              <a:gd name="G20" fmla="+- G19 0 0"/>
              <a:gd name="G21" fmla="+- 1359 0 0"/>
              <a:gd name="G22" fmla="+- 1021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 stroke="0">
                <a:moveTo>
                  <a:pt x="0" y="0"/>
                </a:moveTo>
                <a:lnTo>
                  <a:pt x="1359" y="0"/>
                </a:lnTo>
                <a:lnTo>
                  <a:pt x="1359" y="1021"/>
                </a:lnTo>
                <a:lnTo>
                  <a:pt x="0" y="1021"/>
                </a:lnTo>
                <a:close/>
                <a:moveTo>
                  <a:pt x="872" y="511"/>
                </a:moveTo>
                <a:lnTo>
                  <a:pt x="297" y="128"/>
                </a:lnTo>
                <a:lnTo>
                  <a:pt x="297" y="894"/>
                </a:lnTo>
                <a:close/>
                <a:moveTo>
                  <a:pt x="967" y="128"/>
                </a:moveTo>
                <a:lnTo>
                  <a:pt x="1063" y="128"/>
                </a:lnTo>
                <a:lnTo>
                  <a:pt x="1063" y="894"/>
                </a:lnTo>
                <a:lnTo>
                  <a:pt x="967" y="894"/>
                </a:lnTo>
                <a:close/>
              </a:path>
            </a:pathLst>
          </a:custGeom>
          <a:noFill/>
          <a:ln w="93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9383713" y="6245225"/>
            <a:ext cx="488950" cy="366713"/>
          </a:xfrm>
          <a:custGeom>
            <a:avLst/>
            <a:gdLst>
              <a:gd name="G0" fmla="min 1359 1019"/>
              <a:gd name="G1" fmla="*/ G0 3 1"/>
              <a:gd name="G2" fmla="*/ G1 1 8"/>
              <a:gd name="G3" fmla="*/ 1019 1 2"/>
              <a:gd name="G4" fmla="+- G3 0 G2"/>
              <a:gd name="G5" fmla="+- G3 G2 0"/>
              <a:gd name="G6" fmla="+- G5 0 0"/>
              <a:gd name="G7" fmla="*/ 1359 1 2"/>
              <a:gd name="G8" fmla="+- G7 0 G2"/>
              <a:gd name="G9" fmla="+- G7 G2 0"/>
              <a:gd name="G10" fmla="+- G9 0 0"/>
              <a:gd name="G11" fmla="+- 1359 0 0"/>
              <a:gd name="G12" fmla="+- 1019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 stroke="0">
                <a:moveTo>
                  <a:pt x="0" y="0"/>
                </a:moveTo>
                <a:lnTo>
                  <a:pt x="1359" y="0"/>
                </a:lnTo>
                <a:lnTo>
                  <a:pt x="1359" y="1019"/>
                </a:lnTo>
                <a:lnTo>
                  <a:pt x="0" y="1019"/>
                </a:lnTo>
                <a:close/>
                <a:moveTo>
                  <a:pt x="298" y="510"/>
                </a:moveTo>
                <a:lnTo>
                  <a:pt x="1062" y="128"/>
                </a:lnTo>
                <a:lnTo>
                  <a:pt x="1062" y="892"/>
                </a:lnTo>
                <a:close/>
              </a:path>
            </a:pathLst>
          </a:custGeom>
          <a:noFill/>
          <a:ln w="93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10699750" y="6245225"/>
            <a:ext cx="488950" cy="368300"/>
          </a:xfrm>
          <a:custGeom>
            <a:avLst/>
            <a:gdLst>
              <a:gd name="G0" fmla="min 1359 1023"/>
              <a:gd name="G1" fmla="*/ G0 3 1"/>
              <a:gd name="G2" fmla="*/ G1 1 8"/>
              <a:gd name="G3" fmla="*/ 1023 1 2"/>
              <a:gd name="G4" fmla="+- G3 0 G2"/>
              <a:gd name="G5" fmla="+- G3 G2 0"/>
              <a:gd name="G6" fmla="+- G5 0 0"/>
              <a:gd name="G7" fmla="*/ 1359 1 2"/>
              <a:gd name="G8" fmla="+- G7 0 G2"/>
              <a:gd name="G9" fmla="+- G7 G2 0"/>
              <a:gd name="G10" fmla="+- G9 0 0"/>
              <a:gd name="G11" fmla="+- 1359 0 0"/>
              <a:gd name="G12" fmla="+- 1023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 stroke="0">
                <a:moveTo>
                  <a:pt x="0" y="0"/>
                </a:moveTo>
                <a:lnTo>
                  <a:pt x="1359" y="0"/>
                </a:lnTo>
                <a:lnTo>
                  <a:pt x="1359" y="1023"/>
                </a:lnTo>
                <a:lnTo>
                  <a:pt x="0" y="1023"/>
                </a:lnTo>
                <a:close/>
                <a:moveTo>
                  <a:pt x="1064" y="512"/>
                </a:moveTo>
                <a:lnTo>
                  <a:pt x="296" y="128"/>
                </a:lnTo>
                <a:lnTo>
                  <a:pt x="296" y="896"/>
                </a:lnTo>
                <a:close/>
              </a:path>
            </a:pathLst>
          </a:custGeom>
          <a:noFill/>
          <a:ln w="93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0040938" y="6245225"/>
            <a:ext cx="482600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0698163" y="6245225"/>
            <a:ext cx="488950" cy="366713"/>
          </a:xfrm>
          <a:prstGeom prst="rect">
            <a:avLst/>
          </a:prstGeom>
          <a:noFill/>
          <a:ln w="93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1349038" y="6245225"/>
            <a:ext cx="488950" cy="366713"/>
          </a:xfrm>
          <a:prstGeom prst="rect">
            <a:avLst/>
          </a:prstGeom>
          <a:noFill/>
          <a:ln w="93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8732838" y="6245225"/>
            <a:ext cx="488950" cy="366713"/>
          </a:xfrm>
          <a:prstGeom prst="rect">
            <a:avLst/>
          </a:prstGeom>
          <a:noFill/>
          <a:ln w="93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9385300" y="6245225"/>
            <a:ext cx="488950" cy="366713"/>
          </a:xfrm>
          <a:prstGeom prst="rect">
            <a:avLst/>
          </a:prstGeom>
          <a:noFill/>
          <a:ln w="93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040938" y="6245225"/>
            <a:ext cx="482600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8731250" y="6245225"/>
            <a:ext cx="488950" cy="366713"/>
          </a:xfrm>
          <a:custGeom>
            <a:avLst/>
            <a:gdLst>
              <a:gd name="G0" fmla="min 1359 1019"/>
              <a:gd name="G1" fmla="*/ G0 3 1"/>
              <a:gd name="G2" fmla="*/ G1 1 8"/>
              <a:gd name="G3" fmla="*/ 1019 1 2"/>
              <a:gd name="G4" fmla="+- G3 0 G2"/>
              <a:gd name="G5" fmla="+- G3 G2 0"/>
              <a:gd name="G6" fmla="+- G5 0 0"/>
              <a:gd name="G7" fmla="*/ 1359 1 2"/>
              <a:gd name="G8" fmla="+- G7 0 G2"/>
              <a:gd name="G9" fmla="+- G7 G2 0"/>
              <a:gd name="G10" fmla="+- G9 0 0"/>
              <a:gd name="G11" fmla="*/ G0 3 1"/>
              <a:gd name="G12" fmla="*/ G11 1 4"/>
              <a:gd name="G13" fmla="*/ G12 1 8"/>
              <a:gd name="G14" fmla="*/ G12 1 4"/>
              <a:gd name="G15" fmla="+- G8 G13 0"/>
              <a:gd name="G16" fmla="+- G15 0 0"/>
              <a:gd name="G17" fmla="+- G8 G14 0"/>
              <a:gd name="G18" fmla="+- G17 0 0"/>
              <a:gd name="G19" fmla="+- 1359 0 0"/>
              <a:gd name="G20" fmla="+- 1019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 stroke="0">
                <a:moveTo>
                  <a:pt x="0" y="0"/>
                </a:moveTo>
                <a:lnTo>
                  <a:pt x="1359" y="0"/>
                </a:lnTo>
                <a:lnTo>
                  <a:pt x="1359" y="1019"/>
                </a:lnTo>
                <a:lnTo>
                  <a:pt x="0" y="1019"/>
                </a:lnTo>
                <a:close/>
                <a:moveTo>
                  <a:pt x="489" y="510"/>
                </a:moveTo>
                <a:lnTo>
                  <a:pt x="1062" y="128"/>
                </a:lnTo>
                <a:lnTo>
                  <a:pt x="1062" y="892"/>
                </a:lnTo>
                <a:close/>
                <a:moveTo>
                  <a:pt x="394" y="128"/>
                </a:moveTo>
                <a:lnTo>
                  <a:pt x="298" y="128"/>
                </a:lnTo>
                <a:lnTo>
                  <a:pt x="298" y="892"/>
                </a:lnTo>
                <a:lnTo>
                  <a:pt x="394" y="892"/>
                </a:lnTo>
                <a:close/>
              </a:path>
            </a:pathLst>
          </a:custGeom>
          <a:noFill/>
          <a:ln w="93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11347450" y="6245225"/>
            <a:ext cx="488950" cy="366713"/>
          </a:xfrm>
          <a:custGeom>
            <a:avLst/>
            <a:gdLst>
              <a:gd name="G0" fmla="min 1359 1021"/>
              <a:gd name="G1" fmla="*/ G0 3 1"/>
              <a:gd name="G2" fmla="*/ G1 1 8"/>
              <a:gd name="G3" fmla="*/ 1021 1 2"/>
              <a:gd name="G4" fmla="+- G3 0 G2"/>
              <a:gd name="G5" fmla="+- G3 G2 0"/>
              <a:gd name="G6" fmla="+- G5 0 0"/>
              <a:gd name="G7" fmla="*/ 1359 1 2"/>
              <a:gd name="G8" fmla="+- G7 0 G2"/>
              <a:gd name="G9" fmla="+- G7 G2 0"/>
              <a:gd name="G10" fmla="+- G9 0 0"/>
              <a:gd name="G11" fmla="*/ G0 3 1"/>
              <a:gd name="G12" fmla="*/ G11 1 4"/>
              <a:gd name="G13" fmla="*/ G12 3 1"/>
              <a:gd name="G14" fmla="*/ G13 1 4"/>
              <a:gd name="G15" fmla="*/ G12 7 1"/>
              <a:gd name="G16" fmla="*/ G15 1 8"/>
              <a:gd name="G17" fmla="+- G8 G14 0"/>
              <a:gd name="G18" fmla="+- G17 0 0"/>
              <a:gd name="G19" fmla="+- G8 G16 0"/>
              <a:gd name="G20" fmla="+- G19 0 0"/>
              <a:gd name="G21" fmla="+- 1359 0 0"/>
              <a:gd name="G22" fmla="+- 1021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 stroke="0">
                <a:moveTo>
                  <a:pt x="0" y="0"/>
                </a:moveTo>
                <a:lnTo>
                  <a:pt x="1359" y="0"/>
                </a:lnTo>
                <a:lnTo>
                  <a:pt x="1359" y="1021"/>
                </a:lnTo>
                <a:lnTo>
                  <a:pt x="0" y="1021"/>
                </a:lnTo>
                <a:close/>
                <a:moveTo>
                  <a:pt x="872" y="511"/>
                </a:moveTo>
                <a:lnTo>
                  <a:pt x="297" y="128"/>
                </a:lnTo>
                <a:lnTo>
                  <a:pt x="297" y="894"/>
                </a:lnTo>
                <a:close/>
                <a:moveTo>
                  <a:pt x="967" y="128"/>
                </a:moveTo>
                <a:lnTo>
                  <a:pt x="1063" y="128"/>
                </a:lnTo>
                <a:lnTo>
                  <a:pt x="1063" y="894"/>
                </a:lnTo>
                <a:lnTo>
                  <a:pt x="967" y="894"/>
                </a:lnTo>
                <a:close/>
              </a:path>
            </a:pathLst>
          </a:custGeom>
          <a:noFill/>
          <a:ln w="93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9383713" y="6245225"/>
            <a:ext cx="488950" cy="366713"/>
          </a:xfrm>
          <a:custGeom>
            <a:avLst/>
            <a:gdLst>
              <a:gd name="G0" fmla="min 1359 1019"/>
              <a:gd name="G1" fmla="*/ G0 3 1"/>
              <a:gd name="G2" fmla="*/ G1 1 8"/>
              <a:gd name="G3" fmla="*/ 1019 1 2"/>
              <a:gd name="G4" fmla="+- G3 0 G2"/>
              <a:gd name="G5" fmla="+- G3 G2 0"/>
              <a:gd name="G6" fmla="+- G5 0 0"/>
              <a:gd name="G7" fmla="*/ 1359 1 2"/>
              <a:gd name="G8" fmla="+- G7 0 G2"/>
              <a:gd name="G9" fmla="+- G7 G2 0"/>
              <a:gd name="G10" fmla="+- G9 0 0"/>
              <a:gd name="G11" fmla="+- 1359 0 0"/>
              <a:gd name="G12" fmla="+- 1019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 stroke="0">
                <a:moveTo>
                  <a:pt x="0" y="0"/>
                </a:moveTo>
                <a:lnTo>
                  <a:pt x="1359" y="0"/>
                </a:lnTo>
                <a:lnTo>
                  <a:pt x="1359" y="1019"/>
                </a:lnTo>
                <a:lnTo>
                  <a:pt x="0" y="1019"/>
                </a:lnTo>
                <a:close/>
                <a:moveTo>
                  <a:pt x="298" y="510"/>
                </a:moveTo>
                <a:lnTo>
                  <a:pt x="1062" y="128"/>
                </a:lnTo>
                <a:lnTo>
                  <a:pt x="1062" y="892"/>
                </a:lnTo>
                <a:close/>
              </a:path>
            </a:pathLst>
          </a:custGeom>
          <a:noFill/>
          <a:ln w="93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10699750" y="6245225"/>
            <a:ext cx="488950" cy="368300"/>
          </a:xfrm>
          <a:custGeom>
            <a:avLst/>
            <a:gdLst>
              <a:gd name="G0" fmla="min 1359 1023"/>
              <a:gd name="G1" fmla="*/ G0 3 1"/>
              <a:gd name="G2" fmla="*/ G1 1 8"/>
              <a:gd name="G3" fmla="*/ 1023 1 2"/>
              <a:gd name="G4" fmla="+- G3 0 G2"/>
              <a:gd name="G5" fmla="+- G3 G2 0"/>
              <a:gd name="G6" fmla="+- G5 0 0"/>
              <a:gd name="G7" fmla="*/ 1359 1 2"/>
              <a:gd name="G8" fmla="+- G7 0 G2"/>
              <a:gd name="G9" fmla="+- G7 G2 0"/>
              <a:gd name="G10" fmla="+- G9 0 0"/>
              <a:gd name="G11" fmla="+- 1359 0 0"/>
              <a:gd name="G12" fmla="+- 1023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 stroke="0">
                <a:moveTo>
                  <a:pt x="0" y="0"/>
                </a:moveTo>
                <a:lnTo>
                  <a:pt x="1359" y="0"/>
                </a:lnTo>
                <a:lnTo>
                  <a:pt x="1359" y="1023"/>
                </a:lnTo>
                <a:lnTo>
                  <a:pt x="0" y="1023"/>
                </a:lnTo>
                <a:close/>
                <a:moveTo>
                  <a:pt x="1064" y="512"/>
                </a:moveTo>
                <a:lnTo>
                  <a:pt x="296" y="128"/>
                </a:lnTo>
                <a:lnTo>
                  <a:pt x="296" y="896"/>
                </a:lnTo>
                <a:close/>
              </a:path>
            </a:pathLst>
          </a:custGeom>
          <a:noFill/>
          <a:ln w="93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0698163" y="6245225"/>
            <a:ext cx="488950" cy="366713"/>
          </a:xfrm>
          <a:prstGeom prst="rect">
            <a:avLst/>
          </a:prstGeom>
          <a:noFill/>
          <a:ln w="93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1349038" y="6245225"/>
            <a:ext cx="488950" cy="366713"/>
          </a:xfrm>
          <a:prstGeom prst="rect">
            <a:avLst/>
          </a:prstGeom>
          <a:noFill/>
          <a:ln w="93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8732838" y="6245225"/>
            <a:ext cx="488950" cy="366713"/>
          </a:xfrm>
          <a:prstGeom prst="rect">
            <a:avLst/>
          </a:prstGeom>
          <a:noFill/>
          <a:ln w="93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9385300" y="6245225"/>
            <a:ext cx="488950" cy="366713"/>
          </a:xfrm>
          <a:prstGeom prst="rect">
            <a:avLst/>
          </a:prstGeom>
          <a:noFill/>
          <a:ln w="93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3050"/>
            <a:ext cx="10971213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format tekstu tytułu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71213" cy="3975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44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Kliknij, aby edytować format tekstu konspektu</a:t>
            </a:r>
          </a:p>
          <a:p>
            <a:pPr lvl="1"/>
            <a:r>
              <a:rPr lang="en-GB" smtClean="0"/>
              <a:t>Drugi poziom konspektu</a:t>
            </a:r>
          </a:p>
          <a:p>
            <a:pPr lvl="2"/>
            <a:r>
              <a:rPr lang="en-GB" smtClean="0"/>
              <a:t>Trzeci poziom konspektu</a:t>
            </a:r>
          </a:p>
          <a:p>
            <a:pPr lvl="3"/>
            <a:r>
              <a:rPr lang="en-GB" smtClean="0"/>
              <a:t>Czwarty poziom konspektu</a:t>
            </a:r>
          </a:p>
          <a:p>
            <a:pPr lvl="4"/>
            <a:r>
              <a:rPr lang="en-GB" smtClean="0"/>
              <a:t>Piąty poziom konspektu</a:t>
            </a:r>
          </a:p>
          <a:p>
            <a:pPr lvl="4"/>
            <a:r>
              <a:rPr lang="en-GB" smtClean="0"/>
              <a:t>Szósty poziom konspektu</a:t>
            </a:r>
          </a:p>
          <a:p>
            <a:pPr lvl="4"/>
            <a:r>
              <a:rPr lang="en-GB" smtClean="0"/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055688" y="1204913"/>
            <a:ext cx="10079037" cy="676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4400">
                <a:solidFill>
                  <a:srgbClr val="FFFFFF"/>
                </a:solidFill>
              </a:rPr>
              <a:t>The ISSN Network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055688" y="2209800"/>
            <a:ext cx="10563225" cy="3362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</a:pPr>
            <a:r>
              <a:rPr lang="pl-PL" sz="2800">
                <a:solidFill>
                  <a:srgbClr val="DC8C82"/>
                </a:solidFill>
              </a:rPr>
              <a:t>Workshop meeting “Impact of the IFLA Library Reference Model on ISBD, RDA and Other Bibliographic Standards”</a:t>
            </a:r>
          </a:p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</a:pPr>
            <a:r>
              <a:rPr lang="pl-PL" sz="2400">
                <a:solidFill>
                  <a:srgbClr val="DC8C82"/>
                </a:solidFill>
              </a:rPr>
              <a:t>Wrocław University Library, August 25</a:t>
            </a:r>
            <a:r>
              <a:rPr lang="pl-PL" sz="2400" baseline="30000">
                <a:solidFill>
                  <a:srgbClr val="DC8C82"/>
                </a:solidFill>
              </a:rPr>
              <a:t>th</a:t>
            </a:r>
            <a:r>
              <a:rPr lang="pl-PL" sz="2400">
                <a:solidFill>
                  <a:srgbClr val="DC8C82"/>
                </a:solidFill>
              </a:rPr>
              <a:t>, 2017</a:t>
            </a:r>
          </a:p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</a:pPr>
            <a:endParaRPr lang="pl-PL" sz="320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</a:pPr>
            <a:r>
              <a:rPr lang="pl-PL" sz="2800">
                <a:solidFill>
                  <a:srgbClr val="DC8C82"/>
                </a:solidFill>
              </a:rPr>
              <a:t>Clément Oury</a:t>
            </a:r>
          </a:p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</a:pPr>
            <a:r>
              <a:rPr lang="pl-PL" sz="2400">
                <a:solidFill>
                  <a:srgbClr val="DC8C82"/>
                </a:solidFill>
              </a:rPr>
              <a:t>ISSN International Centre</a:t>
            </a:r>
          </a:p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</a:pPr>
            <a:r>
              <a:rPr lang="pl-PL" sz="2000">
                <a:solidFill>
                  <a:srgbClr val="DC8C82"/>
                </a:solidFill>
              </a:rPr>
              <a:t>clement.oury@issn.org</a:t>
            </a:r>
          </a:p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</a:pPr>
            <a:r>
              <a:rPr lang="pl-PL" sz="2000">
                <a:solidFill>
                  <a:srgbClr val="DC8C82"/>
                </a:solidFill>
              </a:rPr>
              <a:t>@ISSN_IC</a:t>
            </a:r>
          </a:p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  <a:tab pos="10333038" algn="l"/>
              </a:tabLst>
            </a:pPr>
            <a:endParaRPr lang="pl-PL" sz="3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055688" y="900113"/>
            <a:ext cx="10079037" cy="1108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3600">
                <a:solidFill>
                  <a:srgbClr val="8D1257"/>
                </a:solidFill>
              </a:rPr>
              <a:t>The ISSN: a dedicated network for continuing resources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55688" y="2176463"/>
            <a:ext cx="10079037" cy="3751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42900" indent="-341313">
              <a:lnSpc>
                <a:spcPct val="100000"/>
              </a:lnSpc>
              <a:buClr>
                <a:srgbClr val="646464"/>
              </a:buClr>
              <a:buFont typeface="StarSymbol" charset="0"/>
              <a:buChar char="-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800">
                <a:solidFill>
                  <a:srgbClr val="646464"/>
                </a:solidFill>
              </a:rPr>
              <a:t>ISSN: standard and network created in 1975</a:t>
            </a:r>
          </a:p>
          <a:p>
            <a:pPr marL="342900" indent="-341313">
              <a:lnSpc>
                <a:spcPct val="100000"/>
              </a:lnSpc>
              <a:buClr>
                <a:srgbClr val="646464"/>
              </a:buClr>
              <a:buFont typeface="StarSymbol" charset="0"/>
              <a:buChar char="-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800">
                <a:solidFill>
                  <a:srgbClr val="646464"/>
                </a:solidFill>
              </a:rPr>
              <a:t>An identifier for all kind of continuing resources</a:t>
            </a:r>
          </a:p>
          <a:p>
            <a:pPr marL="342900" indent="-341313">
              <a:lnSpc>
                <a:spcPct val="100000"/>
              </a:lnSpc>
              <a:buClr>
                <a:srgbClr val="646464"/>
              </a:buClr>
              <a:buFont typeface="StarSymbol" charset="0"/>
              <a:buChar char="-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800">
                <a:solidFill>
                  <a:srgbClr val="646464"/>
                </a:solidFill>
              </a:rPr>
              <a:t>A decentralized assignment process</a:t>
            </a:r>
          </a:p>
          <a:p>
            <a:pPr marL="514350" lvl="1" indent="-341313">
              <a:lnSpc>
                <a:spcPct val="100000"/>
              </a:lnSpc>
              <a:buClr>
                <a:srgbClr val="646464"/>
              </a:buClr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400">
                <a:solidFill>
                  <a:srgbClr val="646464"/>
                </a:solidFill>
              </a:rPr>
              <a:t>89 National Centres</a:t>
            </a:r>
          </a:p>
          <a:p>
            <a:pPr marL="514350" lvl="1" indent="-341313">
              <a:lnSpc>
                <a:spcPct val="100000"/>
              </a:lnSpc>
              <a:buClr>
                <a:srgbClr val="646464"/>
              </a:buClr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400">
                <a:solidFill>
                  <a:srgbClr val="646464"/>
                </a:solidFill>
              </a:rPr>
              <a:t>Assignment associated to the production of a reference bibliographic record</a:t>
            </a:r>
          </a:p>
          <a:p>
            <a:pPr marL="342900" indent="-341313">
              <a:lnSpc>
                <a:spcPct val="100000"/>
              </a:lnSpc>
              <a:buClr>
                <a:srgbClr val="646464"/>
              </a:buClr>
              <a:buFont typeface="StarSymbol" charset="0"/>
              <a:buChar char="-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800">
                <a:solidFill>
                  <a:srgbClr val="646464"/>
                </a:solidFill>
              </a:rPr>
              <a:t>A unique point of access to ISSN information: the ISSN Register</a:t>
            </a:r>
          </a:p>
          <a:p>
            <a:pPr marL="342900" indent="-341313">
              <a:lnSpc>
                <a:spcPct val="100000"/>
              </a:lnSpc>
              <a:buClr>
                <a:srgbClr val="646464"/>
              </a:buClr>
              <a:buFont typeface="StarSymbol" charset="0"/>
              <a:buChar char="-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800">
                <a:solidFill>
                  <a:srgbClr val="646464"/>
                </a:solidFill>
              </a:rPr>
              <a:t>ISSN standard (ISO 3297) has entered a revision process</a:t>
            </a:r>
          </a:p>
          <a:p>
            <a:pPr marL="342900" indent="-341313">
              <a:lnSpc>
                <a:spcPct val="100000"/>
              </a:lnSpc>
              <a:buClr>
                <a:srgbClr val="646464"/>
              </a:buClr>
              <a:buFont typeface="StarSymbol" charset="0"/>
              <a:buChar char="-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800">
                <a:solidFill>
                  <a:srgbClr val="646464"/>
                </a:solidFill>
              </a:rPr>
              <a:t>Coming soon: opening of new ISSN Portal to distribute ISSN information as linked data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055688" y="468313"/>
            <a:ext cx="10079037" cy="179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90000" bIns="0"/>
          <a:lstStyle/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1100">
                <a:solidFill>
                  <a:srgbClr val="000000"/>
                </a:solidFill>
                <a:latin typeface="Minion Pro" charset="0"/>
              </a:rPr>
              <a:t>Impact of the IFLA LRM - the case of the ISSN Network - Clément Oury - Wrocław University Library, August 25th, 2017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055688" y="900113"/>
            <a:ext cx="10079037" cy="554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3600">
                <a:solidFill>
                  <a:srgbClr val="8D1257"/>
                </a:solidFill>
              </a:rPr>
              <a:t>The ISSN network today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055688" y="468313"/>
            <a:ext cx="10079037" cy="179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90000" bIns="0"/>
          <a:lstStyle/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1100">
                <a:solidFill>
                  <a:srgbClr val="000000"/>
                </a:solidFill>
                <a:latin typeface="Minion Pro" charset="0"/>
              </a:rPr>
              <a:t>Impact of the IFLA LRM - the case of the ISSN Network - Clément Oury - Wrocław University Library, August 25th, 2017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674813"/>
            <a:ext cx="8915400" cy="3867150"/>
          </a:xfrm>
          <a:prstGeom prst="rect">
            <a:avLst/>
          </a:prstGeom>
          <a:noFill/>
          <a:ln w="9360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055688" y="900113"/>
            <a:ext cx="10079037" cy="554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3600">
                <a:solidFill>
                  <a:srgbClr val="8D1257"/>
                </a:solidFill>
              </a:rPr>
              <a:t>LRM, ISSN and Serials: main issues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055688" y="2008188"/>
            <a:ext cx="10079037" cy="3751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42900" indent="-341313">
              <a:lnSpc>
                <a:spcPct val="100000"/>
              </a:lnSpc>
              <a:buClr>
                <a:srgbClr val="646464"/>
              </a:buClr>
              <a:buFont typeface="StarSymbol" charset="0"/>
              <a:buChar char="-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800">
                <a:solidFill>
                  <a:srgbClr val="646464"/>
                </a:solidFill>
              </a:rPr>
              <a:t>Treatment of serials and other continuing resources in the LRM</a:t>
            </a:r>
          </a:p>
          <a:p>
            <a:pPr marL="514350" lvl="1" indent="-341313">
              <a:lnSpc>
                <a:spcPct val="100000"/>
              </a:lnSpc>
              <a:buClr>
                <a:srgbClr val="646464"/>
              </a:buClr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400">
                <a:solidFill>
                  <a:srgbClr val="646464"/>
                </a:solidFill>
              </a:rPr>
              <a:t>No collocation for continuing resources?</a:t>
            </a:r>
          </a:p>
          <a:p>
            <a:pPr marL="514350" lvl="1" indent="-341313">
              <a:lnSpc>
                <a:spcPct val="100000"/>
              </a:lnSpc>
              <a:buClr>
                <a:srgbClr val="646464"/>
              </a:buClr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400">
                <a:solidFill>
                  <a:srgbClr val="646464"/>
                </a:solidFill>
              </a:rPr>
              <a:t>Use of special models as PRESS</a:t>
            </a:r>
            <a:r>
              <a:rPr lang="pl-PL" sz="2400" baseline="-25000">
                <a:solidFill>
                  <a:srgbClr val="646464"/>
                </a:solidFill>
              </a:rPr>
              <a:t>OO</a:t>
            </a:r>
          </a:p>
          <a:p>
            <a:pPr marL="342900" indent="-341313">
              <a:lnSpc>
                <a:spcPct val="100000"/>
              </a:lnSpc>
              <a:buClr>
                <a:srgbClr val="646464"/>
              </a:buClr>
              <a:buFont typeface="StarSymbol" charset="0"/>
              <a:buChar char="-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800">
                <a:solidFill>
                  <a:srgbClr val="646464"/>
                </a:solidFill>
              </a:rPr>
              <a:t>LRM alignment of ISSN Manual</a:t>
            </a:r>
          </a:p>
          <a:p>
            <a:pPr marL="514350" lvl="1" indent="-341313">
              <a:lnSpc>
                <a:spcPct val="100000"/>
              </a:lnSpc>
              <a:buClr>
                <a:srgbClr val="646464"/>
              </a:buClr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400">
                <a:solidFill>
                  <a:srgbClr val="646464"/>
                </a:solidFill>
              </a:rPr>
              <a:t>ISSN Manual based on the ISBD…</a:t>
            </a:r>
          </a:p>
          <a:p>
            <a:pPr marL="514350" lvl="1" indent="-341313">
              <a:lnSpc>
                <a:spcPct val="100000"/>
              </a:lnSpc>
              <a:buClr>
                <a:srgbClr val="646464"/>
              </a:buClr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400">
                <a:solidFill>
                  <a:srgbClr val="646464"/>
                </a:solidFill>
              </a:rPr>
              <a:t>But it has its own authority system</a:t>
            </a:r>
          </a:p>
          <a:p>
            <a:pPr marL="342900" indent="-341313">
              <a:lnSpc>
                <a:spcPct val="100000"/>
              </a:lnSpc>
              <a:buClr>
                <a:srgbClr val="646464"/>
              </a:buClr>
              <a:buFont typeface="StarSymbol" charset="0"/>
              <a:buChar char="-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800">
                <a:solidFill>
                  <a:srgbClr val="646464"/>
                </a:solidFill>
              </a:rPr>
              <a:t>LRM alignment of the ISSN identification system</a:t>
            </a:r>
          </a:p>
          <a:p>
            <a:pPr marL="514350" lvl="1" indent="-341313">
              <a:lnSpc>
                <a:spcPct val="100000"/>
              </a:lnSpc>
              <a:buClr>
                <a:srgbClr val="646464"/>
              </a:buClr>
              <a:buFont typeface="Arial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2400">
                <a:solidFill>
                  <a:srgbClr val="646464"/>
                </a:solidFill>
              </a:rPr>
              <a:t>What entity does an ISSN identify?</a:t>
            </a:r>
          </a:p>
          <a:p>
            <a:pPr marL="342900" indent="-341313">
              <a:lnSpc>
                <a:spcPct val="100000"/>
              </a:lnSpc>
              <a:buClrTx/>
              <a:buSz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endParaRPr lang="pl-PL" sz="2800">
              <a:solidFill>
                <a:srgbClr val="646464"/>
              </a:solidFill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055688" y="468313"/>
            <a:ext cx="10079037" cy="179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90000" bIns="0"/>
          <a:lstStyle/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1100">
                <a:solidFill>
                  <a:srgbClr val="000000"/>
                </a:solidFill>
                <a:latin typeface="Minion Pro" charset="0"/>
              </a:rPr>
              <a:t>Impact of the IFLA LRM - the case of the ISSN Network - Clément Oury - Wrocław University Library, August 25th, 2017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000125" y="2400300"/>
            <a:ext cx="10079038" cy="676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  <a:tab pos="9434513" algn="l"/>
                <a:tab pos="9883775" algn="l"/>
              </a:tabLst>
            </a:pPr>
            <a:r>
              <a:rPr lang="pl-PL" sz="4400">
                <a:solidFill>
                  <a:srgbClr val="FFFFFF"/>
                </a:solidFill>
              </a:rPr>
              <a:t>Food for though…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244</Words>
  <PresentationFormat>Custom</PresentationFormat>
  <Paragraphs>33</Paragraphs>
  <Slides>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Szablon projektu</vt:lpstr>
      </vt:variant>
      <vt:variant>
        <vt:i4>2</vt:i4>
      </vt:variant>
      <vt:variant>
        <vt:lpstr>Tytuły slajdów</vt:lpstr>
      </vt:variant>
      <vt:variant>
        <vt:i4>5</vt:i4>
      </vt:variant>
    </vt:vector>
  </HeadingPairs>
  <TitlesOfParts>
    <vt:vector size="13" baseType="lpstr">
      <vt:lpstr>Arial</vt:lpstr>
      <vt:lpstr>Microsoft YaHei</vt:lpstr>
      <vt:lpstr>Times New Roman</vt:lpstr>
      <vt:lpstr>Segoe UI</vt:lpstr>
      <vt:lpstr>StarSymbol</vt:lpstr>
      <vt:lpstr>Minion Pro</vt:lpstr>
      <vt:lpstr>Projekt domyślny</vt:lpstr>
      <vt:lpstr>Projekt domyślny</vt:lpstr>
      <vt:lpstr>Slajd 1</vt:lpstr>
      <vt:lpstr>Slajd 2</vt:lpstr>
      <vt:lpstr>Slajd 3</vt:lpstr>
      <vt:lpstr>Slajd 4</vt:lpstr>
      <vt:lpstr>Slajd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Clément OURY</dc:creator>
  <cp:keywords/>
  <dc:description/>
  <cp:lastModifiedBy>jarek</cp:lastModifiedBy>
  <cp:revision>55</cp:revision>
  <cp:lastPrinted>2016-08-05T07:55:04Z</cp:lastPrinted>
  <dcterms:created xsi:type="dcterms:W3CDTF">2015-10-02T11:47:36Z</dcterms:created>
  <dcterms:modified xsi:type="dcterms:W3CDTF">2017-08-29T11:28:26Z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Grand écran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</vt:i4>
  </property>
</Properties>
</file>