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57" r:id="rId3"/>
    <p:sldId id="264" r:id="rId4"/>
    <p:sldId id="258" r:id="rId5"/>
    <p:sldId id="260" r:id="rId6"/>
    <p:sldId id="259" r:id="rId7"/>
    <p:sldId id="261" r:id="rId8"/>
    <p:sldId id="262" r:id="rId9"/>
    <p:sldId id="265" r:id="rId10"/>
    <p:sldId id="266"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6" autoAdjust="0"/>
    <p:restoredTop sz="94660"/>
  </p:normalViewPr>
  <p:slideViewPr>
    <p:cSldViewPr snapToGrid="0">
      <p:cViewPr varScale="1">
        <p:scale>
          <a:sx n="84" d="100"/>
          <a:sy n="84" d="100"/>
        </p:scale>
        <p:origin x="1255" y="4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F921B7-33B5-4CBF-B9D3-8E5E2BEC6613}" type="datetimeFigureOut">
              <a:rPr lang="en-GB" smtClean="0"/>
              <a:t>20/08/2017</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1CFDD2-5838-41E0-BE6D-F4EE1A395B76}" type="slidenum">
              <a:rPr lang="en-GB" smtClean="0"/>
              <a:t>‹#›</a:t>
            </a:fld>
            <a:endParaRPr lang="en-GB"/>
          </a:p>
        </p:txBody>
      </p:sp>
    </p:spTree>
    <p:extLst>
      <p:ext uri="{BB962C8B-B14F-4D97-AF65-F5344CB8AC3E}">
        <p14:creationId xmlns:p14="http://schemas.microsoft.com/office/powerpoint/2010/main" val="1885045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uses a super-entity, "Res", to model high-level relationships and attributes for all other entities. In RDA, the super-entity "RDA Entity" is used in place of Res for all other RDA entities. RDA Entity is a sub-type (sub-class in RDF) of Res.</a:t>
            </a:r>
          </a:p>
          <a:p>
            <a:endParaRPr lang="en-GB" dirty="0"/>
          </a:p>
          <a:p>
            <a:r>
              <a:rPr lang="en-GB" dirty="0"/>
              <a:t>This RDF graph shows new RDA entities taken from the LRM: </a:t>
            </a:r>
            <a:r>
              <a:rPr lang="en-GB" dirty="0" err="1"/>
              <a:t>Nomen</a:t>
            </a:r>
            <a:r>
              <a:rPr lang="en-GB" dirty="0"/>
              <a:t>, Place, Time-span, Collective Agent, and Agent. Current RDA entities are labelled only with their initials. The graph also shows the high-level relationships between the new and current entities.</a:t>
            </a:r>
          </a:p>
          <a:p>
            <a:endParaRPr lang="en-GB" dirty="0"/>
          </a:p>
          <a:p>
            <a:r>
              <a:rPr lang="en-GB" dirty="0"/>
              <a:t>The only RDA entity which does not fit without significant modification is Person. In the LRM, the definition of this entity restricts it to a human being, and non-humans including animals, fictitious and legendary beings, and natural </a:t>
            </a:r>
            <a:r>
              <a:rPr lang="en-GB" dirty="0" err="1"/>
              <a:t>phemomena</a:t>
            </a:r>
            <a:r>
              <a:rPr lang="en-GB" dirty="0"/>
              <a:t>, are excluded.</a:t>
            </a:r>
          </a:p>
          <a:p>
            <a:endParaRPr lang="en-GB" dirty="0"/>
          </a:p>
          <a:p>
            <a:r>
              <a:rPr lang="en-GB" dirty="0"/>
              <a:t>The integrated semantic structure of the LRM and RDA entities allows the RDA relationships to be refinements of the high-level LRM relationships, as element sub-types (sub-properties in RDF).</a:t>
            </a:r>
          </a:p>
        </p:txBody>
      </p:sp>
      <p:sp>
        <p:nvSpPr>
          <p:cNvPr id="4" name="Slide Number Placeholder 3"/>
          <p:cNvSpPr>
            <a:spLocks noGrp="1"/>
          </p:cNvSpPr>
          <p:nvPr>
            <p:ph type="sldNum" sz="quarter" idx="10"/>
          </p:nvPr>
        </p:nvSpPr>
        <p:spPr/>
        <p:txBody>
          <a:bodyPr/>
          <a:lstStyle/>
          <a:p>
            <a:fld id="{8AB40ABC-08FF-40E9-9386-7C2CA2AB76A6}" type="slidenum">
              <a:rPr lang="en-GB" smtClean="0"/>
              <a:t>3</a:t>
            </a:fld>
            <a:endParaRPr lang="en-GB"/>
          </a:p>
        </p:txBody>
      </p:sp>
    </p:spTree>
    <p:extLst>
      <p:ext uri="{BB962C8B-B14F-4D97-AF65-F5344CB8AC3E}">
        <p14:creationId xmlns:p14="http://schemas.microsoft.com/office/powerpoint/2010/main" val="37406358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diagram shows the RDA relationship elements between Works and </a:t>
            </a:r>
            <a:r>
              <a:rPr lang="en-GB" dirty="0" err="1"/>
              <a:t>Nomens</a:t>
            </a:r>
            <a:r>
              <a:rPr lang="en-GB" dirty="0"/>
              <a:t>. The diagram can be interpreted as an RDF graph of the relationship ontology if the connectors are assumed to be the RDFS sub-property relationship, or as a relationship hierarchy if the connectors are treated as element sub-type relationships. Nodes with solid outlines are existing RDA elements; nodes with dashed outlines are new RDA elements.</a:t>
            </a:r>
          </a:p>
          <a:p>
            <a:endParaRPr lang="en-GB" dirty="0"/>
          </a:p>
          <a:p>
            <a:r>
              <a:rPr lang="en-GB" dirty="0"/>
              <a:t>The "title" elements form a hierarchical cluster. But there is also the current relationship "[has] identifier for work": this is not a "title", so there is a requirement for a higher-level relationship of which both are sub-types or sub-properties; this is the high-level "has appellation" relationship between a Work and a </a:t>
            </a:r>
            <a:r>
              <a:rPr lang="en-GB" dirty="0" err="1"/>
              <a:t>Nomen</a:t>
            </a:r>
            <a:r>
              <a:rPr lang="en-GB" dirty="0"/>
              <a:t>.</a:t>
            </a:r>
          </a:p>
          <a:p>
            <a:endParaRPr lang="en-GB" dirty="0"/>
          </a:p>
          <a:p>
            <a:r>
              <a:rPr lang="en-GB" dirty="0"/>
              <a:t>And there is also the new relationship "[has] subject (</a:t>
            </a:r>
            <a:r>
              <a:rPr lang="en-GB" dirty="0" err="1"/>
              <a:t>nomen</a:t>
            </a:r>
            <a:r>
              <a:rPr lang="en-GB" dirty="0"/>
              <a:t>)" required for consistency with similar RDA relationships; this is not a refinement of the "has appellation of work" relationship, requiring an even higher-level relationship that is equivalent to the LRM's "has associated entity" relationship between two entities.</a:t>
            </a:r>
          </a:p>
          <a:p>
            <a:endParaRPr lang="en-GB" dirty="0"/>
          </a:p>
          <a:p>
            <a:r>
              <a:rPr lang="en-GB" dirty="0"/>
              <a:t>This allows the possibility of other new relationships, for example to link names found in a statement of responsibility directly with a Work.</a:t>
            </a:r>
          </a:p>
        </p:txBody>
      </p:sp>
      <p:sp>
        <p:nvSpPr>
          <p:cNvPr id="4" name="Slide Number Placeholder 3"/>
          <p:cNvSpPr>
            <a:spLocks noGrp="1"/>
          </p:cNvSpPr>
          <p:nvPr>
            <p:ph type="sldNum" sz="quarter" idx="10"/>
          </p:nvPr>
        </p:nvSpPr>
        <p:spPr/>
        <p:txBody>
          <a:bodyPr/>
          <a:lstStyle/>
          <a:p>
            <a:fld id="{8AB40ABC-08FF-40E9-9386-7C2CA2AB76A6}" type="slidenum">
              <a:rPr lang="en-GB" smtClean="0"/>
              <a:t>9</a:t>
            </a:fld>
            <a:endParaRPr lang="en-GB"/>
          </a:p>
        </p:txBody>
      </p:sp>
    </p:spTree>
    <p:extLst>
      <p:ext uri="{BB962C8B-B14F-4D97-AF65-F5344CB8AC3E}">
        <p14:creationId xmlns:p14="http://schemas.microsoft.com/office/powerpoint/2010/main" val="42279015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This diagram shows the RDA relationship elements between Persons and </a:t>
            </a:r>
            <a:r>
              <a:rPr lang="en-GB" dirty="0" err="1"/>
              <a:t>Nomens</a:t>
            </a:r>
            <a:r>
              <a:rPr lang="en-GB" dirty="0"/>
              <a:t>. It has a similar structure to the Work to </a:t>
            </a:r>
            <a:r>
              <a:rPr lang="en-GB" dirty="0" err="1"/>
              <a:t>Nomen</a:t>
            </a:r>
            <a:r>
              <a:rPr lang="en-GB" dirty="0"/>
              <a:t> relationships diagram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r>
              <a:rPr lang="en-GB" dirty="0"/>
              <a:t>It exposes the conflation of "name of …" elements as unstructured descriptions, for example the form of name appearing on sources of information, and as structured descriptions, for example a normalized form of name used as the basis of an access point.</a:t>
            </a:r>
          </a:p>
          <a:p>
            <a:endParaRPr lang="en-GB" dirty="0"/>
          </a:p>
          <a:p>
            <a:r>
              <a:rPr lang="en-GB" dirty="0"/>
              <a:t>The 3R Project is investigating the clarification and distinction between different forms of name for the same agent.</a:t>
            </a:r>
          </a:p>
          <a:p>
            <a:endParaRPr lang="en-GB" dirty="0"/>
          </a:p>
          <a:p>
            <a:r>
              <a:rPr lang="en-GB" dirty="0"/>
              <a:t>For example, "Gordon Dunsire", "G. J. Dunsire", etc. are forms of name that appear on sources of information, and are unstructured descriptions, while "Dunsire, Gordon", "Dunsire, G. J.", etc. are normalized forms that are the basis of access points or structured descriptions.</a:t>
            </a:r>
          </a:p>
          <a:p>
            <a:endParaRPr lang="en-GB" dirty="0"/>
          </a:p>
        </p:txBody>
      </p:sp>
      <p:sp>
        <p:nvSpPr>
          <p:cNvPr id="4" name="Slide Number Placeholder 3"/>
          <p:cNvSpPr>
            <a:spLocks noGrp="1"/>
          </p:cNvSpPr>
          <p:nvPr>
            <p:ph type="sldNum" sz="quarter" idx="10"/>
          </p:nvPr>
        </p:nvSpPr>
        <p:spPr/>
        <p:txBody>
          <a:bodyPr/>
          <a:lstStyle/>
          <a:p>
            <a:fld id="{8AB40ABC-08FF-40E9-9386-7C2CA2AB76A6}" type="slidenum">
              <a:rPr lang="en-GB" smtClean="0"/>
              <a:t>10</a:t>
            </a:fld>
            <a:endParaRPr lang="en-GB"/>
          </a:p>
        </p:txBody>
      </p:sp>
    </p:spTree>
    <p:extLst>
      <p:ext uri="{BB962C8B-B14F-4D97-AF65-F5344CB8AC3E}">
        <p14:creationId xmlns:p14="http://schemas.microsoft.com/office/powerpoint/2010/main" val="16858884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en-US"/>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000099"/>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5" name="Footer Placeholder 4"/>
          <p:cNvSpPr>
            <a:spLocks noGrp="1"/>
          </p:cNvSpPr>
          <p:nvPr>
            <p:ph type="ftr" sz="quarter" idx="11"/>
          </p:nvPr>
        </p:nvSpPr>
        <p:spPr/>
        <p:txBody>
          <a:bodyPr/>
          <a:lstStyle/>
          <a:p>
            <a:endParaRPr lang="en-GB"/>
          </a:p>
        </p:txBody>
      </p:sp>
      <p:sp>
        <p:nvSpPr>
          <p:cNvPr id="4" name="Date Placeholder 3"/>
          <p:cNvSpPr>
            <a:spLocks noGrp="1"/>
          </p:cNvSpPr>
          <p:nvPr>
            <p:ph type="dt" sz="half" idx="10"/>
          </p:nvPr>
        </p:nvSpPr>
        <p:spPr/>
        <p:txBody>
          <a:bodyPr/>
          <a:lstStyle/>
          <a:p>
            <a:fld id="{21D8DE28-063D-4D2B-B669-720260BAE46B}" type="datetimeFigureOut">
              <a:rPr lang="en-GB" smtClean="0"/>
              <a:t>20/08/2017</a:t>
            </a:fld>
            <a:endParaRPr lang="en-GB"/>
          </a:p>
        </p:txBody>
      </p:sp>
    </p:spTree>
    <p:extLst>
      <p:ext uri="{BB962C8B-B14F-4D97-AF65-F5344CB8AC3E}">
        <p14:creationId xmlns:p14="http://schemas.microsoft.com/office/powerpoint/2010/main" val="3311509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lgn="r">
              <a:defRPr/>
            </a:lvl1pPr>
          </a:lstStyle>
          <a:p>
            <a:fld id="{21D8DE28-063D-4D2B-B669-720260BAE46B}" type="datetimeFigureOut">
              <a:rPr lang="en-GB" smtClean="0"/>
              <a:t>20/08/2017</a:t>
            </a:fld>
            <a:endParaRPr lang="en-GB"/>
          </a:p>
        </p:txBody>
      </p:sp>
      <p:sp>
        <p:nvSpPr>
          <p:cNvPr id="5" name="Footer Placeholder 4"/>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265532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lvl1pPr algn="r">
              <a:defRPr/>
            </a:lvl1pPr>
          </a:lstStyle>
          <a:p>
            <a:fld id="{21D8DE28-063D-4D2B-B669-720260BAE46B}" type="datetimeFigureOut">
              <a:rPr lang="en-GB" smtClean="0"/>
              <a:t>20/08/2017</a:t>
            </a:fld>
            <a:endParaRPr lang="en-GB"/>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2157680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r">
              <a:defRPr/>
            </a:lvl1pPr>
          </a:lstStyle>
          <a:p>
            <a:fld id="{21D8DE28-063D-4D2B-B669-720260BAE46B}" type="datetimeFigureOut">
              <a:rPr lang="en-GB" smtClean="0"/>
              <a:t>20/08/2017</a:t>
            </a:fld>
            <a:endParaRPr lang="en-GB"/>
          </a:p>
        </p:txBody>
      </p:sp>
      <p:sp>
        <p:nvSpPr>
          <p:cNvPr id="3" name="Footer Placeholder 2"/>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8652184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gi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backgroundskin.png"/>
          <p:cNvPicPr>
            <a:picLocks noChangeAspect="1"/>
          </p:cNvPicPr>
          <p:nvPr/>
        </p:nvPicPr>
        <p:blipFill>
          <a:blip r:embed="rId6" cstate="print"/>
          <a:stretch>
            <a:fillRect/>
          </a:stretch>
        </p:blipFill>
        <p:spPr>
          <a:xfrm>
            <a:off x="6341" y="0"/>
            <a:ext cx="9131318" cy="68580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p:cNvSpPr>
            <a:spLocks noGrp="1"/>
          </p:cNvSpPr>
          <p:nvPr>
            <p:ph type="ftr" sz="quarter" idx="3"/>
          </p:nvPr>
        </p:nvSpPr>
        <p:spPr>
          <a:xfrm>
            <a:off x="467544" y="6309320"/>
            <a:ext cx="2895600" cy="365125"/>
          </a:xfrm>
          <a:prstGeom prst="rect">
            <a:avLst/>
          </a:prstGeom>
        </p:spPr>
        <p:txBody>
          <a:bodyPr vert="horz" lIns="91440" tIns="45720" rIns="91440" bIns="45720" rtlCol="0" anchor="ctr"/>
          <a:lstStyle>
            <a:lvl1pPr algn="l">
              <a:defRPr sz="1200">
                <a:solidFill>
                  <a:srgbClr val="000099"/>
                </a:solidFill>
              </a:defRPr>
            </a:lvl1pPr>
          </a:lstStyle>
          <a:p>
            <a:endParaRPr lang="en-GB"/>
          </a:p>
        </p:txBody>
      </p:sp>
      <p:sp>
        <p:nvSpPr>
          <p:cNvPr id="4" name="Date Placeholder 3"/>
          <p:cNvSpPr>
            <a:spLocks noGrp="1"/>
          </p:cNvSpPr>
          <p:nvPr>
            <p:ph type="dt" sz="half" idx="2"/>
          </p:nvPr>
        </p:nvSpPr>
        <p:spPr>
          <a:xfrm>
            <a:off x="6588224" y="6309320"/>
            <a:ext cx="2133600" cy="365125"/>
          </a:xfrm>
          <a:prstGeom prst="rect">
            <a:avLst/>
          </a:prstGeom>
        </p:spPr>
        <p:txBody>
          <a:bodyPr vert="horz" lIns="91440" tIns="45720" rIns="91440" bIns="45720" rtlCol="0" anchor="ctr"/>
          <a:lstStyle>
            <a:lvl1pPr algn="l">
              <a:defRPr sz="1200">
                <a:solidFill>
                  <a:srgbClr val="000099"/>
                </a:solidFill>
              </a:defRPr>
            </a:lvl1pPr>
          </a:lstStyle>
          <a:p>
            <a:fld id="{21D8DE28-063D-4D2B-B669-720260BAE46B}" type="datetimeFigureOut">
              <a:rPr lang="en-GB" smtClean="0"/>
              <a:t>20/08/2017</a:t>
            </a:fld>
            <a:endParaRPr lang="en-GB"/>
          </a:p>
        </p:txBody>
      </p:sp>
      <p:pic>
        <p:nvPicPr>
          <p:cNvPr id="6" name="Picture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79512" y="6453336"/>
            <a:ext cx="1590675" cy="285750"/>
          </a:xfrm>
          <a:prstGeom prst="rect">
            <a:avLst/>
          </a:prstGeom>
        </p:spPr>
      </p:pic>
    </p:spTree>
    <p:extLst>
      <p:ext uri="{BB962C8B-B14F-4D97-AF65-F5344CB8AC3E}">
        <p14:creationId xmlns:p14="http://schemas.microsoft.com/office/powerpoint/2010/main" val="216949117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Lst>
  <p:txStyles>
    <p:titleStyle>
      <a:lvl1pPr algn="l" defTabSz="914400" rtl="0" eaLnBrk="1" latinLnBrk="0" hangingPunct="1">
        <a:spcBef>
          <a:spcPct val="0"/>
        </a:spcBef>
        <a:buNone/>
        <a:defRPr sz="4400" kern="1200">
          <a:solidFill>
            <a:srgbClr val="000099"/>
          </a:solidFill>
          <a:latin typeface="+mj-lt"/>
          <a:ea typeface="+mj-ea"/>
          <a:cs typeface="+mj-cs"/>
        </a:defRPr>
      </a:lvl1pPr>
    </p:titleStyle>
    <p:bodyStyle>
      <a:lvl1pPr marL="342900" indent="-342900" algn="l" defTabSz="914400" rtl="0" eaLnBrk="1" latinLnBrk="0" hangingPunct="1">
        <a:spcBef>
          <a:spcPct val="20000"/>
        </a:spcBef>
        <a:buClr>
          <a:schemeClr val="bg1"/>
        </a:buClr>
        <a:buFont typeface="Wingdings" pitchFamily="2" charset="2"/>
        <a:buChar char="v"/>
        <a:defRPr sz="3200" kern="1200">
          <a:solidFill>
            <a:srgbClr val="000099"/>
          </a:solidFill>
          <a:latin typeface="+mn-lt"/>
          <a:ea typeface="+mn-ea"/>
          <a:cs typeface="+mn-cs"/>
        </a:defRPr>
      </a:lvl1pPr>
      <a:lvl2pPr marL="742950" indent="-285750" algn="l" defTabSz="914400" rtl="0" eaLnBrk="1" latinLnBrk="0" hangingPunct="1">
        <a:spcBef>
          <a:spcPct val="20000"/>
        </a:spcBef>
        <a:buClr>
          <a:schemeClr val="bg1"/>
        </a:buClr>
        <a:buFont typeface="Wingdings" pitchFamily="2" charset="2"/>
        <a:buChar char="v"/>
        <a:defRPr sz="2800" kern="1200">
          <a:solidFill>
            <a:srgbClr val="000099"/>
          </a:solidFill>
          <a:latin typeface="+mn-lt"/>
          <a:ea typeface="+mn-ea"/>
          <a:cs typeface="+mn-cs"/>
        </a:defRPr>
      </a:lvl2pPr>
      <a:lvl3pPr marL="1143000" indent="-228600" algn="l" defTabSz="914400" rtl="0" eaLnBrk="1" latinLnBrk="0" hangingPunct="1">
        <a:spcBef>
          <a:spcPct val="20000"/>
        </a:spcBef>
        <a:buClr>
          <a:schemeClr val="bg1"/>
        </a:buClr>
        <a:buFont typeface="Wingdings" pitchFamily="2" charset="2"/>
        <a:buChar char="v"/>
        <a:defRPr sz="2400" kern="1200">
          <a:solidFill>
            <a:srgbClr val="000099"/>
          </a:solidFill>
          <a:latin typeface="+mn-lt"/>
          <a:ea typeface="+mn-ea"/>
          <a:cs typeface="+mn-cs"/>
        </a:defRPr>
      </a:lvl3pPr>
      <a:lvl4pPr marL="1600200" indent="-228600" algn="l" defTabSz="914400" rtl="0" eaLnBrk="1" latinLnBrk="0" hangingPunct="1">
        <a:spcBef>
          <a:spcPct val="20000"/>
        </a:spcBef>
        <a:buClr>
          <a:schemeClr val="bg1"/>
        </a:buClr>
        <a:buFont typeface="Wingdings" pitchFamily="2" charset="2"/>
        <a:buChar char="v"/>
        <a:defRPr sz="2000" kern="1200">
          <a:solidFill>
            <a:srgbClr val="000099"/>
          </a:solidFill>
          <a:latin typeface="+mn-lt"/>
          <a:ea typeface="+mn-ea"/>
          <a:cs typeface="+mn-cs"/>
        </a:defRPr>
      </a:lvl4pPr>
      <a:lvl5pPr marL="2057400" indent="-228600" algn="l" defTabSz="914400" rtl="0" eaLnBrk="1" latinLnBrk="0" hangingPunct="1">
        <a:spcBef>
          <a:spcPct val="20000"/>
        </a:spcBef>
        <a:buClr>
          <a:schemeClr val="bg1"/>
        </a:buClr>
        <a:buFont typeface="Wingdings" pitchFamily="2" charset="2"/>
        <a:buChar char="v"/>
        <a:defRPr sz="2000" kern="1200">
          <a:solidFill>
            <a:srgbClr val="000099"/>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25377-64F0-4882-9216-EF3608A00727}"/>
              </a:ext>
            </a:extLst>
          </p:cNvPr>
          <p:cNvSpPr>
            <a:spLocks noGrp="1"/>
          </p:cNvSpPr>
          <p:nvPr>
            <p:ph type="ctrTitle"/>
          </p:nvPr>
        </p:nvSpPr>
        <p:spPr/>
        <p:txBody>
          <a:bodyPr/>
          <a:lstStyle/>
          <a:p>
            <a:r>
              <a:rPr lang="en-GB" dirty="0"/>
              <a:t>LRM-RDA</a:t>
            </a:r>
          </a:p>
        </p:txBody>
      </p:sp>
      <p:sp>
        <p:nvSpPr>
          <p:cNvPr id="3" name="Subtitle 2">
            <a:extLst>
              <a:ext uri="{FF2B5EF4-FFF2-40B4-BE49-F238E27FC236}">
                <a16:creationId xmlns:a16="http://schemas.microsoft.com/office/drawing/2014/main" id="{77E122BB-C8A4-44BF-9978-3917CBA8AE6E}"/>
              </a:ext>
            </a:extLst>
          </p:cNvPr>
          <p:cNvSpPr>
            <a:spLocks noGrp="1"/>
          </p:cNvSpPr>
          <p:nvPr>
            <p:ph type="subTitle" idx="1"/>
          </p:nvPr>
        </p:nvSpPr>
        <p:spPr/>
        <p:txBody>
          <a:bodyPr/>
          <a:lstStyle/>
          <a:p>
            <a:r>
              <a:rPr lang="en-GB" dirty="0"/>
              <a:t>Gordon Dunsire</a:t>
            </a:r>
          </a:p>
        </p:txBody>
      </p:sp>
    </p:spTree>
    <p:extLst>
      <p:ext uri="{BB962C8B-B14F-4D97-AF65-F5344CB8AC3E}">
        <p14:creationId xmlns:p14="http://schemas.microsoft.com/office/powerpoint/2010/main" val="4090242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8861" y="517256"/>
            <a:ext cx="1960024" cy="1200329"/>
          </a:xfrm>
          <a:prstGeom prst="rect">
            <a:avLst/>
          </a:prstGeom>
          <a:noFill/>
        </p:spPr>
        <p:txBody>
          <a:bodyPr wrap="none" rtlCol="0">
            <a:spAutoFit/>
          </a:bodyPr>
          <a:lstStyle/>
          <a:p>
            <a:r>
              <a:rPr lang="en-US" sz="3600" dirty="0"/>
              <a:t>Person to</a:t>
            </a:r>
          </a:p>
          <a:p>
            <a:r>
              <a:rPr lang="en-US" sz="3600" dirty="0" err="1"/>
              <a:t>Nomen</a:t>
            </a:r>
            <a:endParaRPr lang="en-US" sz="3600" dirty="0"/>
          </a:p>
        </p:txBody>
      </p:sp>
      <p:sp>
        <p:nvSpPr>
          <p:cNvPr id="4" name="TextBox 3"/>
          <p:cNvSpPr txBox="1"/>
          <p:nvPr/>
        </p:nvSpPr>
        <p:spPr>
          <a:xfrm>
            <a:off x="2938050" y="517000"/>
            <a:ext cx="2983382" cy="908864"/>
          </a:xfrm>
          <a:prstGeom prst="ellipse">
            <a:avLst/>
          </a:prstGeom>
          <a:noFill/>
          <a:ln w="28575">
            <a:solidFill>
              <a:schemeClr val="accent1"/>
            </a:solidFill>
            <a:prstDash val="dash"/>
          </a:ln>
        </p:spPr>
        <p:txBody>
          <a:bodyPr wrap="none" rtlCol="0">
            <a:spAutoFit/>
          </a:bodyPr>
          <a:lstStyle/>
          <a:p>
            <a:pPr algn="ctr"/>
            <a:r>
              <a:rPr lang="en-GB" b="1" dirty="0"/>
              <a:t>[has] related </a:t>
            </a:r>
            <a:r>
              <a:rPr lang="en-GB" b="1" dirty="0" err="1"/>
              <a:t>nomen</a:t>
            </a:r>
            <a:endParaRPr lang="en-GB" b="1" dirty="0"/>
          </a:p>
          <a:p>
            <a:pPr algn="ctr"/>
            <a:r>
              <a:rPr lang="en-GB" b="1" dirty="0"/>
              <a:t>(person)</a:t>
            </a:r>
          </a:p>
        </p:txBody>
      </p:sp>
      <p:sp>
        <p:nvSpPr>
          <p:cNvPr id="6" name="TextBox 5"/>
          <p:cNvSpPr txBox="1"/>
          <p:nvPr/>
        </p:nvSpPr>
        <p:spPr>
          <a:xfrm>
            <a:off x="6103448" y="2930631"/>
            <a:ext cx="2706576" cy="908864"/>
          </a:xfrm>
          <a:prstGeom prst="ellipse">
            <a:avLst/>
          </a:prstGeom>
          <a:noFill/>
          <a:ln w="28575">
            <a:solidFill>
              <a:schemeClr val="accent1"/>
            </a:solidFill>
          </a:ln>
        </p:spPr>
        <p:txBody>
          <a:bodyPr wrap="none" rtlCol="0">
            <a:spAutoFit/>
          </a:bodyPr>
          <a:lstStyle/>
          <a:p>
            <a:pPr algn="ctr"/>
            <a:r>
              <a:rPr lang="en-GB" b="1" dirty="0"/>
              <a:t>[has] identifier for</a:t>
            </a:r>
          </a:p>
          <a:p>
            <a:pPr algn="ctr"/>
            <a:r>
              <a:rPr lang="en-GB" b="1" dirty="0"/>
              <a:t>person</a:t>
            </a:r>
          </a:p>
        </p:txBody>
      </p:sp>
      <p:sp>
        <p:nvSpPr>
          <p:cNvPr id="7" name="TextBox 6"/>
          <p:cNvSpPr txBox="1"/>
          <p:nvPr/>
        </p:nvSpPr>
        <p:spPr>
          <a:xfrm>
            <a:off x="636704" y="2934853"/>
            <a:ext cx="2119330" cy="908864"/>
          </a:xfrm>
          <a:prstGeom prst="ellipse">
            <a:avLst/>
          </a:prstGeom>
          <a:noFill/>
          <a:ln w="28575">
            <a:solidFill>
              <a:schemeClr val="accent1"/>
            </a:solidFill>
          </a:ln>
        </p:spPr>
        <p:txBody>
          <a:bodyPr wrap="none" rtlCol="0">
            <a:spAutoFit/>
          </a:bodyPr>
          <a:lstStyle/>
          <a:p>
            <a:pPr algn="ctr"/>
            <a:r>
              <a:rPr lang="en-GB" b="1" dirty="0"/>
              <a:t>[has] name of</a:t>
            </a:r>
          </a:p>
          <a:p>
            <a:pPr algn="ctr"/>
            <a:r>
              <a:rPr lang="en-GB" b="1" dirty="0"/>
              <a:t>person</a:t>
            </a:r>
          </a:p>
        </p:txBody>
      </p:sp>
      <p:sp>
        <p:nvSpPr>
          <p:cNvPr id="8" name="TextBox 7"/>
          <p:cNvSpPr txBox="1"/>
          <p:nvPr/>
        </p:nvSpPr>
        <p:spPr>
          <a:xfrm>
            <a:off x="636704" y="4103391"/>
            <a:ext cx="2275406" cy="1298377"/>
          </a:xfrm>
          <a:prstGeom prst="ellipse">
            <a:avLst/>
          </a:prstGeom>
          <a:noFill/>
          <a:ln w="28575">
            <a:solidFill>
              <a:schemeClr val="accent1"/>
            </a:solidFill>
          </a:ln>
        </p:spPr>
        <p:txBody>
          <a:bodyPr wrap="none" rtlCol="0">
            <a:spAutoFit/>
          </a:bodyPr>
          <a:lstStyle/>
          <a:p>
            <a:pPr algn="ctr"/>
            <a:r>
              <a:rPr lang="en-GB" b="1" dirty="0"/>
              <a:t>[has] preferred</a:t>
            </a:r>
          </a:p>
          <a:p>
            <a:pPr algn="ctr"/>
            <a:r>
              <a:rPr lang="en-GB" b="1" dirty="0"/>
              <a:t>name of</a:t>
            </a:r>
          </a:p>
          <a:p>
            <a:pPr algn="ctr"/>
            <a:r>
              <a:rPr lang="en-GB" b="1" dirty="0"/>
              <a:t>person</a:t>
            </a:r>
          </a:p>
        </p:txBody>
      </p:sp>
      <p:sp>
        <p:nvSpPr>
          <p:cNvPr id="9" name="TextBox 8"/>
          <p:cNvSpPr txBox="1"/>
          <p:nvPr/>
        </p:nvSpPr>
        <p:spPr>
          <a:xfrm>
            <a:off x="3046987" y="4054953"/>
            <a:ext cx="1953787" cy="1298377"/>
          </a:xfrm>
          <a:prstGeom prst="ellipse">
            <a:avLst/>
          </a:prstGeom>
          <a:noFill/>
          <a:ln w="28575">
            <a:solidFill>
              <a:schemeClr val="accent1"/>
            </a:solidFill>
          </a:ln>
        </p:spPr>
        <p:txBody>
          <a:bodyPr wrap="none" rtlCol="0">
            <a:spAutoFit/>
          </a:bodyPr>
          <a:lstStyle/>
          <a:p>
            <a:pPr algn="ctr"/>
            <a:r>
              <a:rPr lang="en-GB" b="1" dirty="0"/>
              <a:t>[has] variant</a:t>
            </a:r>
          </a:p>
          <a:p>
            <a:pPr algn="ctr"/>
            <a:r>
              <a:rPr lang="en-GB" b="1" dirty="0"/>
              <a:t>name of</a:t>
            </a:r>
          </a:p>
          <a:p>
            <a:pPr algn="ctr"/>
            <a:r>
              <a:rPr lang="en-GB" b="1" dirty="0"/>
              <a:t>person</a:t>
            </a:r>
          </a:p>
        </p:txBody>
      </p:sp>
      <p:sp>
        <p:nvSpPr>
          <p:cNvPr id="10" name="TextBox 9"/>
          <p:cNvSpPr txBox="1"/>
          <p:nvPr/>
        </p:nvSpPr>
        <p:spPr>
          <a:xfrm>
            <a:off x="2988362" y="1717585"/>
            <a:ext cx="2882758" cy="908864"/>
          </a:xfrm>
          <a:prstGeom prst="ellipse">
            <a:avLst/>
          </a:prstGeom>
          <a:noFill/>
          <a:ln w="28575">
            <a:solidFill>
              <a:schemeClr val="accent1"/>
            </a:solidFill>
            <a:prstDash val="dash"/>
          </a:ln>
        </p:spPr>
        <p:txBody>
          <a:bodyPr wrap="none" rtlCol="0">
            <a:spAutoFit/>
          </a:bodyPr>
          <a:lstStyle/>
          <a:p>
            <a:pPr algn="ctr"/>
            <a:r>
              <a:rPr lang="en-GB" b="1" dirty="0"/>
              <a:t>[has] appellation of</a:t>
            </a:r>
          </a:p>
          <a:p>
            <a:pPr algn="ctr"/>
            <a:r>
              <a:rPr lang="en-GB" b="1" dirty="0"/>
              <a:t>person</a:t>
            </a:r>
          </a:p>
        </p:txBody>
      </p:sp>
      <p:cxnSp>
        <p:nvCxnSpPr>
          <p:cNvPr id="11" name="Curved Connector 47"/>
          <p:cNvCxnSpPr>
            <a:cxnSpLocks/>
            <a:stCxn id="10" idx="0"/>
            <a:endCxn id="4" idx="4"/>
          </p:cNvCxnSpPr>
          <p:nvPr/>
        </p:nvCxnSpPr>
        <p:spPr>
          <a:xfrm rot="5400000" flipH="1" flipV="1">
            <a:off x="4283881" y="1571725"/>
            <a:ext cx="291721"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Curved Connector 47"/>
          <p:cNvCxnSpPr>
            <a:cxnSpLocks/>
            <a:stCxn id="7" idx="0"/>
            <a:endCxn id="10" idx="4"/>
          </p:cNvCxnSpPr>
          <p:nvPr/>
        </p:nvCxnSpPr>
        <p:spPr>
          <a:xfrm rot="5400000" flipH="1" flipV="1">
            <a:off x="2908853" y="1413965"/>
            <a:ext cx="308404" cy="2733372"/>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1" name="Curved Connector 47"/>
          <p:cNvCxnSpPr>
            <a:cxnSpLocks/>
            <a:stCxn id="9" idx="1"/>
            <a:endCxn id="7" idx="4"/>
          </p:cNvCxnSpPr>
          <p:nvPr/>
        </p:nvCxnSpPr>
        <p:spPr>
          <a:xfrm rot="16200000" flipV="1">
            <a:off x="2314052" y="3226035"/>
            <a:ext cx="401379" cy="1636743"/>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Curved Connector 47"/>
          <p:cNvCxnSpPr>
            <a:cxnSpLocks/>
            <a:stCxn id="8" idx="0"/>
            <a:endCxn id="7" idx="4"/>
          </p:cNvCxnSpPr>
          <p:nvPr/>
        </p:nvCxnSpPr>
        <p:spPr>
          <a:xfrm rot="16200000" flipV="1">
            <a:off x="1605551" y="3934535"/>
            <a:ext cx="259674" cy="78038"/>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Curved Connector 47"/>
          <p:cNvCxnSpPr>
            <a:cxnSpLocks/>
            <a:stCxn id="6" idx="0"/>
            <a:endCxn id="10" idx="4"/>
          </p:cNvCxnSpPr>
          <p:nvPr/>
        </p:nvCxnSpPr>
        <p:spPr>
          <a:xfrm rot="16200000" flipV="1">
            <a:off x="5791148" y="1265042"/>
            <a:ext cx="304182" cy="3026995"/>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2878090" y="2918171"/>
            <a:ext cx="3103302" cy="908864"/>
          </a:xfrm>
          <a:prstGeom prst="ellipse">
            <a:avLst/>
          </a:prstGeom>
          <a:noFill/>
          <a:ln w="28575">
            <a:solidFill>
              <a:schemeClr val="accent1"/>
            </a:solidFill>
            <a:prstDash val="dash"/>
          </a:ln>
        </p:spPr>
        <p:txBody>
          <a:bodyPr wrap="none" rtlCol="0">
            <a:spAutoFit/>
          </a:bodyPr>
          <a:lstStyle/>
          <a:p>
            <a:pPr algn="ctr"/>
            <a:r>
              <a:rPr lang="en-GB" b="1" dirty="0"/>
              <a:t>[has] access point for</a:t>
            </a:r>
          </a:p>
          <a:p>
            <a:pPr algn="ctr"/>
            <a:r>
              <a:rPr lang="en-GB" b="1" dirty="0"/>
              <a:t>person</a:t>
            </a:r>
          </a:p>
        </p:txBody>
      </p:sp>
      <p:cxnSp>
        <p:nvCxnSpPr>
          <p:cNvPr id="46" name="Curved Connector 47"/>
          <p:cNvCxnSpPr>
            <a:cxnSpLocks/>
            <a:stCxn id="45" idx="0"/>
            <a:endCxn id="10" idx="4"/>
          </p:cNvCxnSpPr>
          <p:nvPr/>
        </p:nvCxnSpPr>
        <p:spPr>
          <a:xfrm rot="5400000" flipH="1" flipV="1">
            <a:off x="4283880" y="2772310"/>
            <a:ext cx="291722"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5343501" y="4423271"/>
            <a:ext cx="1037349" cy="519351"/>
          </a:xfrm>
          <a:prstGeom prst="ellipse">
            <a:avLst/>
          </a:prstGeom>
          <a:noFill/>
          <a:ln w="28575">
            <a:solidFill>
              <a:schemeClr val="accent1"/>
            </a:solidFill>
            <a:prstDash val="dash"/>
          </a:ln>
        </p:spPr>
        <p:txBody>
          <a:bodyPr wrap="none" rtlCol="0">
            <a:spAutoFit/>
          </a:bodyPr>
          <a:lstStyle/>
          <a:p>
            <a:pPr algn="ctr"/>
            <a:r>
              <a:rPr lang="en-GB" b="1" dirty="0"/>
              <a:t>[AAP]</a:t>
            </a:r>
          </a:p>
        </p:txBody>
      </p:sp>
      <p:sp>
        <p:nvSpPr>
          <p:cNvPr id="52" name="TextBox 51"/>
          <p:cNvSpPr txBox="1"/>
          <p:nvPr/>
        </p:nvSpPr>
        <p:spPr>
          <a:xfrm>
            <a:off x="6503976" y="4440584"/>
            <a:ext cx="1015530" cy="519351"/>
          </a:xfrm>
          <a:prstGeom prst="ellipse">
            <a:avLst/>
          </a:prstGeom>
          <a:noFill/>
          <a:ln w="28575">
            <a:solidFill>
              <a:schemeClr val="accent1"/>
            </a:solidFill>
            <a:prstDash val="dash"/>
          </a:ln>
        </p:spPr>
        <p:txBody>
          <a:bodyPr wrap="none" rtlCol="0">
            <a:spAutoFit/>
          </a:bodyPr>
          <a:lstStyle/>
          <a:p>
            <a:pPr algn="ctr"/>
            <a:r>
              <a:rPr lang="en-GB" b="1" dirty="0"/>
              <a:t>[VAP]</a:t>
            </a:r>
          </a:p>
        </p:txBody>
      </p:sp>
      <p:cxnSp>
        <p:nvCxnSpPr>
          <p:cNvPr id="63" name="Curved Connector 47"/>
          <p:cNvCxnSpPr>
            <a:cxnSpLocks/>
            <a:stCxn id="52" idx="0"/>
            <a:endCxn id="45" idx="4"/>
          </p:cNvCxnSpPr>
          <p:nvPr/>
        </p:nvCxnSpPr>
        <p:spPr>
          <a:xfrm rot="16200000" flipV="1">
            <a:off x="5413967" y="2842810"/>
            <a:ext cx="613549" cy="25820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6" name="Curved Connector 47"/>
          <p:cNvCxnSpPr>
            <a:cxnSpLocks/>
            <a:stCxn id="51" idx="0"/>
            <a:endCxn id="45" idx="4"/>
          </p:cNvCxnSpPr>
          <p:nvPr/>
        </p:nvCxnSpPr>
        <p:spPr>
          <a:xfrm rot="16200000" flipV="1">
            <a:off x="4847841" y="3408935"/>
            <a:ext cx="596236" cy="1432435"/>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83" name="TextBox 82"/>
          <p:cNvSpPr txBox="1"/>
          <p:nvPr/>
        </p:nvSpPr>
        <p:spPr>
          <a:xfrm>
            <a:off x="6953138" y="584670"/>
            <a:ext cx="1856886" cy="1323439"/>
          </a:xfrm>
          <a:prstGeom prst="rect">
            <a:avLst/>
          </a:prstGeom>
          <a:solidFill>
            <a:schemeClr val="accent1"/>
          </a:solidFill>
          <a:ln w="19050">
            <a:solidFill>
              <a:schemeClr val="tx1"/>
            </a:solidFill>
          </a:ln>
        </p:spPr>
        <p:txBody>
          <a:bodyPr wrap="square" rtlCol="0">
            <a:spAutoFit/>
          </a:bodyPr>
          <a:lstStyle/>
          <a:p>
            <a:r>
              <a:rPr lang="en-GB" sz="2000" dirty="0">
                <a:solidFill>
                  <a:schemeClr val="bg1"/>
                </a:solidFill>
              </a:rPr>
              <a:t>4-fold path</a:t>
            </a:r>
          </a:p>
          <a:p>
            <a:r>
              <a:rPr lang="en-GB" sz="2000" dirty="0">
                <a:solidFill>
                  <a:schemeClr val="bg1"/>
                </a:solidFill>
              </a:rPr>
              <a:t>1: Unstructured</a:t>
            </a:r>
          </a:p>
          <a:p>
            <a:r>
              <a:rPr lang="en-GB" sz="2000" dirty="0">
                <a:solidFill>
                  <a:schemeClr val="bg1"/>
                </a:solidFill>
              </a:rPr>
              <a:t>2: Structured</a:t>
            </a:r>
          </a:p>
          <a:p>
            <a:r>
              <a:rPr lang="en-GB" sz="2000" dirty="0">
                <a:solidFill>
                  <a:schemeClr val="bg1"/>
                </a:solidFill>
              </a:rPr>
              <a:t>3: Identifier</a:t>
            </a:r>
          </a:p>
        </p:txBody>
      </p:sp>
      <p:sp>
        <p:nvSpPr>
          <p:cNvPr id="84" name="TextBox 83"/>
          <p:cNvSpPr txBox="1"/>
          <p:nvPr/>
        </p:nvSpPr>
        <p:spPr>
          <a:xfrm>
            <a:off x="2837519" y="5542236"/>
            <a:ext cx="301685" cy="369332"/>
          </a:xfrm>
          <a:prstGeom prst="rect">
            <a:avLst/>
          </a:prstGeom>
          <a:solidFill>
            <a:schemeClr val="accent1"/>
          </a:solidFill>
          <a:ln w="28575">
            <a:solidFill>
              <a:schemeClr val="tx1"/>
            </a:solidFill>
            <a:prstDash val="solid"/>
          </a:ln>
        </p:spPr>
        <p:txBody>
          <a:bodyPr wrap="none" rtlCol="0">
            <a:spAutoFit/>
          </a:bodyPr>
          <a:lstStyle/>
          <a:p>
            <a:pPr algn="ctr"/>
            <a:r>
              <a:rPr lang="en-GB" b="1" dirty="0">
                <a:solidFill>
                  <a:schemeClr val="bg1"/>
                </a:solidFill>
              </a:rPr>
              <a:t>1</a:t>
            </a:r>
          </a:p>
        </p:txBody>
      </p:sp>
      <p:sp>
        <p:nvSpPr>
          <p:cNvPr id="85" name="TextBox 84"/>
          <p:cNvSpPr txBox="1"/>
          <p:nvPr/>
        </p:nvSpPr>
        <p:spPr>
          <a:xfrm>
            <a:off x="6292173" y="5420354"/>
            <a:ext cx="301685" cy="369332"/>
          </a:xfrm>
          <a:prstGeom prst="rect">
            <a:avLst/>
          </a:prstGeom>
          <a:solidFill>
            <a:schemeClr val="accent1"/>
          </a:solidFill>
          <a:ln w="28575">
            <a:solidFill>
              <a:schemeClr val="tx1"/>
            </a:solidFill>
            <a:prstDash val="solid"/>
          </a:ln>
        </p:spPr>
        <p:txBody>
          <a:bodyPr wrap="none" rtlCol="0">
            <a:spAutoFit/>
          </a:bodyPr>
          <a:lstStyle/>
          <a:p>
            <a:pPr algn="ctr"/>
            <a:r>
              <a:rPr lang="en-GB" b="1" dirty="0">
                <a:solidFill>
                  <a:schemeClr val="bg1"/>
                </a:solidFill>
              </a:rPr>
              <a:t>2</a:t>
            </a:r>
          </a:p>
        </p:txBody>
      </p:sp>
      <p:sp>
        <p:nvSpPr>
          <p:cNvPr id="86" name="TextBox 85"/>
          <p:cNvSpPr txBox="1"/>
          <p:nvPr/>
        </p:nvSpPr>
        <p:spPr>
          <a:xfrm>
            <a:off x="7957526" y="4245096"/>
            <a:ext cx="301685" cy="369332"/>
          </a:xfrm>
          <a:prstGeom prst="rect">
            <a:avLst/>
          </a:prstGeom>
          <a:solidFill>
            <a:schemeClr val="accent1"/>
          </a:solidFill>
          <a:ln w="28575">
            <a:solidFill>
              <a:schemeClr val="tx1"/>
            </a:solidFill>
            <a:prstDash val="solid"/>
          </a:ln>
        </p:spPr>
        <p:txBody>
          <a:bodyPr wrap="none" rtlCol="0">
            <a:spAutoFit/>
          </a:bodyPr>
          <a:lstStyle/>
          <a:p>
            <a:pPr algn="ctr"/>
            <a:r>
              <a:rPr lang="en-GB" b="1" dirty="0">
                <a:solidFill>
                  <a:schemeClr val="bg1"/>
                </a:solidFill>
              </a:rPr>
              <a:t>3</a:t>
            </a:r>
          </a:p>
        </p:txBody>
      </p:sp>
      <p:cxnSp>
        <p:nvCxnSpPr>
          <p:cNvPr id="88" name="Straight Arrow Connector 87"/>
          <p:cNvCxnSpPr>
            <a:cxnSpLocks/>
            <a:stCxn id="86" idx="0"/>
            <a:endCxn id="6" idx="4"/>
          </p:cNvCxnSpPr>
          <p:nvPr/>
        </p:nvCxnSpPr>
        <p:spPr>
          <a:xfrm flipH="1" flipV="1">
            <a:off x="7456736" y="3839495"/>
            <a:ext cx="651633" cy="405601"/>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a:cxnSpLocks/>
            <a:stCxn id="85" idx="0"/>
            <a:endCxn id="52" idx="4"/>
          </p:cNvCxnSpPr>
          <p:nvPr/>
        </p:nvCxnSpPr>
        <p:spPr>
          <a:xfrm flipV="1">
            <a:off x="6443016" y="4959935"/>
            <a:ext cx="568725" cy="460419"/>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a:cxnSpLocks/>
            <a:stCxn id="85" idx="0"/>
            <a:endCxn id="51" idx="4"/>
          </p:cNvCxnSpPr>
          <p:nvPr/>
        </p:nvCxnSpPr>
        <p:spPr>
          <a:xfrm flipH="1" flipV="1">
            <a:off x="5862176" y="4942622"/>
            <a:ext cx="580840" cy="477732"/>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a:cxnSpLocks/>
            <a:stCxn id="84" idx="0"/>
            <a:endCxn id="8" idx="5"/>
          </p:cNvCxnSpPr>
          <p:nvPr/>
        </p:nvCxnSpPr>
        <p:spPr>
          <a:xfrm flipH="1" flipV="1">
            <a:off x="2578885" y="5211625"/>
            <a:ext cx="409477" cy="330611"/>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a:cxnSpLocks/>
            <a:stCxn id="84" idx="0"/>
            <a:endCxn id="9" idx="3"/>
          </p:cNvCxnSpPr>
          <p:nvPr/>
        </p:nvCxnSpPr>
        <p:spPr>
          <a:xfrm flipV="1">
            <a:off x="2988362" y="5163187"/>
            <a:ext cx="344750" cy="379049"/>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09750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5D14E-7106-4129-9D32-8E6FFF422C90}"/>
              </a:ext>
            </a:extLst>
          </p:cNvPr>
          <p:cNvSpPr>
            <a:spLocks noGrp="1"/>
          </p:cNvSpPr>
          <p:nvPr>
            <p:ph type="title"/>
          </p:nvPr>
        </p:nvSpPr>
        <p:spPr/>
        <p:txBody>
          <a:bodyPr/>
          <a:lstStyle/>
          <a:p>
            <a:r>
              <a:rPr lang="en-GB" dirty="0"/>
              <a:t>Thanks!</a:t>
            </a:r>
          </a:p>
        </p:txBody>
      </p:sp>
      <p:sp>
        <p:nvSpPr>
          <p:cNvPr id="3" name="Content Placeholder 2">
            <a:extLst>
              <a:ext uri="{FF2B5EF4-FFF2-40B4-BE49-F238E27FC236}">
                <a16:creationId xmlns:a16="http://schemas.microsoft.com/office/drawing/2014/main" id="{6A6BF37F-4CE8-4C58-90F6-A8FD387914EE}"/>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2660550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E353F-7C23-4CAF-9DCE-43DD62F3768D}"/>
              </a:ext>
            </a:extLst>
          </p:cNvPr>
          <p:cNvSpPr>
            <a:spLocks noGrp="1"/>
          </p:cNvSpPr>
          <p:nvPr>
            <p:ph type="title"/>
          </p:nvPr>
        </p:nvSpPr>
        <p:spPr/>
        <p:txBody>
          <a:bodyPr/>
          <a:lstStyle/>
          <a:p>
            <a:r>
              <a:rPr lang="en-GB" dirty="0"/>
              <a:t>Overview</a:t>
            </a:r>
          </a:p>
        </p:txBody>
      </p:sp>
      <p:sp>
        <p:nvSpPr>
          <p:cNvPr id="3" name="Content Placeholder 2">
            <a:extLst>
              <a:ext uri="{FF2B5EF4-FFF2-40B4-BE49-F238E27FC236}">
                <a16:creationId xmlns:a16="http://schemas.microsoft.com/office/drawing/2014/main" id="{8F5E8417-26BB-4742-9F33-0757FFA2B97E}"/>
              </a:ext>
            </a:extLst>
          </p:cNvPr>
          <p:cNvSpPr>
            <a:spLocks noGrp="1"/>
          </p:cNvSpPr>
          <p:nvPr>
            <p:ph idx="1"/>
          </p:nvPr>
        </p:nvSpPr>
        <p:spPr/>
        <p:txBody>
          <a:bodyPr/>
          <a:lstStyle/>
          <a:p>
            <a:r>
              <a:rPr lang="en-GB" dirty="0"/>
              <a:t>Manifestation statement</a:t>
            </a:r>
          </a:p>
          <a:p>
            <a:r>
              <a:rPr lang="en-GB" dirty="0"/>
              <a:t>4-fold path</a:t>
            </a:r>
          </a:p>
          <a:p>
            <a:r>
              <a:rPr lang="en-GB" dirty="0" err="1"/>
              <a:t>Nomen</a:t>
            </a:r>
            <a:r>
              <a:rPr lang="en-GB" dirty="0"/>
              <a:t> hierarchies</a:t>
            </a:r>
          </a:p>
        </p:txBody>
      </p:sp>
    </p:spTree>
    <p:extLst>
      <p:ext uri="{BB962C8B-B14F-4D97-AF65-F5344CB8AC3E}">
        <p14:creationId xmlns:p14="http://schemas.microsoft.com/office/powerpoint/2010/main" val="5298548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Curved Connector 9"/>
          <p:cNvCxnSpPr>
            <a:cxnSpLocks/>
            <a:stCxn id="83" idx="6"/>
            <a:endCxn id="87" idx="2"/>
          </p:cNvCxnSpPr>
          <p:nvPr/>
        </p:nvCxnSpPr>
        <p:spPr>
          <a:xfrm>
            <a:off x="5455310" y="2116076"/>
            <a:ext cx="1785918" cy="24651"/>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461971" y="1692521"/>
            <a:ext cx="1777281" cy="400110"/>
          </a:xfrm>
          <a:prstGeom prst="rect">
            <a:avLst/>
          </a:prstGeom>
          <a:noFill/>
        </p:spPr>
        <p:txBody>
          <a:bodyPr wrap="none" rtlCol="0">
            <a:spAutoFit/>
          </a:bodyPr>
          <a:lstStyle/>
          <a:p>
            <a:r>
              <a:rPr lang="en-GB" sz="2000" dirty="0"/>
              <a:t>has appellation</a:t>
            </a:r>
          </a:p>
        </p:txBody>
      </p:sp>
      <p:cxnSp>
        <p:nvCxnSpPr>
          <p:cNvPr id="29" name="Curved Connector 28"/>
          <p:cNvCxnSpPr>
            <a:cxnSpLocks/>
            <a:stCxn id="80" idx="0"/>
            <a:endCxn id="100" idx="4"/>
          </p:cNvCxnSpPr>
          <p:nvPr/>
        </p:nvCxnSpPr>
        <p:spPr>
          <a:xfrm rot="5400000" flipH="1" flipV="1">
            <a:off x="4422206" y="5457584"/>
            <a:ext cx="264111" cy="349331"/>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0" name="Curved Connector 29"/>
          <p:cNvCxnSpPr>
            <a:cxnSpLocks/>
            <a:stCxn id="81" idx="0"/>
            <a:endCxn id="100" idx="4"/>
          </p:cNvCxnSpPr>
          <p:nvPr/>
        </p:nvCxnSpPr>
        <p:spPr>
          <a:xfrm rot="16200000" flipV="1">
            <a:off x="4768099" y="5461022"/>
            <a:ext cx="264111" cy="342453"/>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6" name="Curved Connector 45"/>
          <p:cNvCxnSpPr>
            <a:cxnSpLocks/>
            <a:stCxn id="83" idx="6"/>
            <a:endCxn id="89" idx="2"/>
          </p:cNvCxnSpPr>
          <p:nvPr/>
        </p:nvCxnSpPr>
        <p:spPr>
          <a:xfrm>
            <a:off x="5455310" y="2116076"/>
            <a:ext cx="2155595" cy="1063392"/>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9" name="Curved Connector 48"/>
          <p:cNvCxnSpPr>
            <a:cxnSpLocks/>
            <a:stCxn id="83" idx="6"/>
            <a:endCxn id="91" idx="2"/>
          </p:cNvCxnSpPr>
          <p:nvPr/>
        </p:nvCxnSpPr>
        <p:spPr>
          <a:xfrm>
            <a:off x="5455310" y="2116076"/>
            <a:ext cx="1229150" cy="2102133"/>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8" name="Curved Connector 57"/>
          <p:cNvCxnSpPr>
            <a:cxnSpLocks/>
            <a:stCxn id="75" idx="0"/>
            <a:endCxn id="93" idx="4"/>
          </p:cNvCxnSpPr>
          <p:nvPr/>
        </p:nvCxnSpPr>
        <p:spPr>
          <a:xfrm rot="5400000" flipH="1" flipV="1">
            <a:off x="2643136" y="4853535"/>
            <a:ext cx="1812483" cy="9056"/>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1" name="Curved Connector 60"/>
          <p:cNvCxnSpPr>
            <a:cxnSpLocks/>
            <a:stCxn id="100" idx="0"/>
            <a:endCxn id="93" idx="4"/>
          </p:cNvCxnSpPr>
          <p:nvPr/>
        </p:nvCxnSpPr>
        <p:spPr>
          <a:xfrm rot="16200000" flipV="1">
            <a:off x="3951500" y="3554227"/>
            <a:ext cx="379833" cy="1175022"/>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4" name="Curved Connector 63"/>
          <p:cNvCxnSpPr>
            <a:cxnSpLocks/>
            <a:stCxn id="65" idx="6"/>
            <a:endCxn id="93" idx="2"/>
          </p:cNvCxnSpPr>
          <p:nvPr/>
        </p:nvCxnSpPr>
        <p:spPr>
          <a:xfrm>
            <a:off x="1356098" y="2902803"/>
            <a:ext cx="1538114" cy="724424"/>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7" name="Curved Connector 66"/>
          <p:cNvCxnSpPr>
            <a:cxnSpLocks/>
            <a:stCxn id="66" idx="6"/>
            <a:endCxn id="93" idx="2"/>
          </p:cNvCxnSpPr>
          <p:nvPr/>
        </p:nvCxnSpPr>
        <p:spPr>
          <a:xfrm>
            <a:off x="1265933" y="3614436"/>
            <a:ext cx="1628279" cy="12791"/>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0" name="Curved Connector 69"/>
          <p:cNvCxnSpPr>
            <a:cxnSpLocks/>
            <a:stCxn id="68" idx="6"/>
            <a:endCxn id="93" idx="2"/>
          </p:cNvCxnSpPr>
          <p:nvPr/>
        </p:nvCxnSpPr>
        <p:spPr>
          <a:xfrm flipV="1">
            <a:off x="1314895" y="3627227"/>
            <a:ext cx="1579317" cy="698842"/>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3" name="Curved Connector 72"/>
          <p:cNvCxnSpPr>
            <a:cxnSpLocks/>
            <a:stCxn id="69" idx="6"/>
            <a:endCxn id="93" idx="2"/>
          </p:cNvCxnSpPr>
          <p:nvPr/>
        </p:nvCxnSpPr>
        <p:spPr>
          <a:xfrm flipV="1">
            <a:off x="1217469" y="3627227"/>
            <a:ext cx="1676743" cy="1410476"/>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76" name="TextBox 75"/>
          <p:cNvSpPr txBox="1"/>
          <p:nvPr/>
        </p:nvSpPr>
        <p:spPr>
          <a:xfrm>
            <a:off x="1332236" y="2540451"/>
            <a:ext cx="1500539" cy="400110"/>
          </a:xfrm>
          <a:prstGeom prst="rect">
            <a:avLst/>
          </a:prstGeom>
          <a:noFill/>
        </p:spPr>
        <p:txBody>
          <a:bodyPr wrap="none" rtlCol="0">
            <a:spAutoFit/>
          </a:bodyPr>
          <a:lstStyle/>
          <a:p>
            <a:r>
              <a:rPr lang="en-GB" sz="2000" dirty="0"/>
              <a:t>is created by</a:t>
            </a:r>
          </a:p>
        </p:txBody>
      </p:sp>
      <p:sp>
        <p:nvSpPr>
          <p:cNvPr id="77" name="TextBox 76"/>
          <p:cNvSpPr txBox="1"/>
          <p:nvPr/>
        </p:nvSpPr>
        <p:spPr>
          <a:xfrm>
            <a:off x="6195452" y="3427172"/>
            <a:ext cx="2019784" cy="400110"/>
          </a:xfrm>
          <a:prstGeom prst="rect">
            <a:avLst/>
          </a:prstGeom>
          <a:noFill/>
        </p:spPr>
        <p:txBody>
          <a:bodyPr wrap="none" rtlCol="0">
            <a:spAutoFit/>
          </a:bodyPr>
          <a:lstStyle/>
          <a:p>
            <a:r>
              <a:rPr lang="en-GB" sz="2000" dirty="0"/>
              <a:t>is associated with</a:t>
            </a:r>
          </a:p>
        </p:txBody>
      </p:sp>
      <p:sp>
        <p:nvSpPr>
          <p:cNvPr id="78" name="TextBox 77"/>
          <p:cNvSpPr txBox="1"/>
          <p:nvPr/>
        </p:nvSpPr>
        <p:spPr>
          <a:xfrm>
            <a:off x="4139535" y="3742949"/>
            <a:ext cx="1345240" cy="707886"/>
          </a:xfrm>
          <a:prstGeom prst="rect">
            <a:avLst/>
          </a:prstGeom>
          <a:noFill/>
        </p:spPr>
        <p:txBody>
          <a:bodyPr wrap="none" rtlCol="0">
            <a:spAutoFit/>
          </a:bodyPr>
          <a:lstStyle/>
          <a:p>
            <a:pPr algn="r"/>
            <a:r>
              <a:rPr lang="en-GB" sz="2000" dirty="0"/>
              <a:t>is sub-class</a:t>
            </a:r>
          </a:p>
          <a:p>
            <a:pPr algn="r"/>
            <a:r>
              <a:rPr lang="en-GB" sz="2000" dirty="0"/>
              <a:t>of</a:t>
            </a:r>
          </a:p>
        </p:txBody>
      </p:sp>
      <p:sp>
        <p:nvSpPr>
          <p:cNvPr id="79" name="Down Arrow 78"/>
          <p:cNvSpPr/>
          <p:nvPr/>
        </p:nvSpPr>
        <p:spPr>
          <a:xfrm>
            <a:off x="4471608" y="2706860"/>
            <a:ext cx="654601" cy="3352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TextBox 58"/>
          <p:cNvSpPr txBox="1"/>
          <p:nvPr/>
        </p:nvSpPr>
        <p:spPr>
          <a:xfrm>
            <a:off x="6962682" y="309109"/>
            <a:ext cx="1856886" cy="1015663"/>
          </a:xfrm>
          <a:prstGeom prst="rect">
            <a:avLst/>
          </a:prstGeom>
          <a:solidFill>
            <a:srgbClr val="00B0F0"/>
          </a:solidFill>
          <a:ln w="19050">
            <a:solidFill>
              <a:schemeClr val="accent5"/>
            </a:solidFill>
          </a:ln>
        </p:spPr>
        <p:txBody>
          <a:bodyPr wrap="square" rtlCol="0">
            <a:spAutoFit/>
          </a:bodyPr>
          <a:lstStyle/>
          <a:p>
            <a:pPr algn="r"/>
            <a:r>
              <a:rPr lang="en-GB" sz="2000" dirty="0">
                <a:solidFill>
                  <a:schemeClr val="bg1"/>
                </a:solidFill>
              </a:rPr>
              <a:t>Any RDA Thing:</a:t>
            </a:r>
          </a:p>
          <a:p>
            <a:pPr algn="r"/>
            <a:r>
              <a:rPr lang="en-GB" sz="2000" dirty="0">
                <a:solidFill>
                  <a:schemeClr val="bg1"/>
                </a:solidFill>
              </a:rPr>
              <a:t>Covers all other types of entity</a:t>
            </a:r>
          </a:p>
        </p:txBody>
      </p:sp>
      <p:sp>
        <p:nvSpPr>
          <p:cNvPr id="60" name="TextBox 59"/>
          <p:cNvSpPr txBox="1"/>
          <p:nvPr/>
        </p:nvSpPr>
        <p:spPr>
          <a:xfrm>
            <a:off x="1250492" y="4968382"/>
            <a:ext cx="1643720" cy="400110"/>
          </a:xfrm>
          <a:prstGeom prst="rect">
            <a:avLst/>
          </a:prstGeom>
          <a:noFill/>
        </p:spPr>
        <p:txBody>
          <a:bodyPr wrap="none" rtlCol="0">
            <a:spAutoFit/>
          </a:bodyPr>
          <a:lstStyle/>
          <a:p>
            <a:r>
              <a:rPr lang="en-GB" sz="2000" dirty="0"/>
              <a:t>is modified by</a:t>
            </a:r>
          </a:p>
        </p:txBody>
      </p:sp>
      <p:sp>
        <p:nvSpPr>
          <p:cNvPr id="62" name="TextBox 61"/>
          <p:cNvSpPr txBox="1"/>
          <p:nvPr/>
        </p:nvSpPr>
        <p:spPr>
          <a:xfrm>
            <a:off x="594360" y="493776"/>
            <a:ext cx="5336910" cy="646331"/>
          </a:xfrm>
          <a:prstGeom prst="rect">
            <a:avLst/>
          </a:prstGeom>
          <a:noFill/>
        </p:spPr>
        <p:txBody>
          <a:bodyPr wrap="none" rtlCol="0">
            <a:spAutoFit/>
          </a:bodyPr>
          <a:lstStyle/>
          <a:p>
            <a:r>
              <a:rPr lang="en-GB" sz="3600" dirty="0"/>
              <a:t>FRBR-LRM and RDA entities</a:t>
            </a:r>
            <a:endParaRPr lang="en-US" sz="3600" dirty="0"/>
          </a:p>
        </p:txBody>
      </p:sp>
      <p:sp>
        <p:nvSpPr>
          <p:cNvPr id="63" name="TextBox 62"/>
          <p:cNvSpPr txBox="1"/>
          <p:nvPr/>
        </p:nvSpPr>
        <p:spPr>
          <a:xfrm>
            <a:off x="6263161" y="4870484"/>
            <a:ext cx="2556407" cy="1323439"/>
          </a:xfrm>
          <a:prstGeom prst="rect">
            <a:avLst/>
          </a:prstGeom>
          <a:solidFill>
            <a:srgbClr val="00B0F0"/>
          </a:solidFill>
          <a:ln w="19050">
            <a:solidFill>
              <a:schemeClr val="accent5"/>
            </a:solidFill>
          </a:ln>
        </p:spPr>
        <p:txBody>
          <a:bodyPr wrap="square" rtlCol="0">
            <a:spAutoFit/>
          </a:bodyPr>
          <a:lstStyle/>
          <a:p>
            <a:pPr algn="r"/>
            <a:r>
              <a:rPr lang="en-GB" sz="2000" dirty="0">
                <a:solidFill>
                  <a:schemeClr val="bg1"/>
                </a:solidFill>
              </a:rPr>
              <a:t>RDA refines LRM relationships as element sub-types (RDF sub-properties)</a:t>
            </a:r>
          </a:p>
        </p:txBody>
      </p:sp>
      <p:sp>
        <p:nvSpPr>
          <p:cNvPr id="65" name="TextBox 64"/>
          <p:cNvSpPr txBox="1"/>
          <p:nvPr/>
        </p:nvSpPr>
        <p:spPr>
          <a:xfrm>
            <a:off x="704205" y="2578209"/>
            <a:ext cx="651893" cy="649188"/>
          </a:xfrm>
          <a:prstGeom prst="ellipse">
            <a:avLst/>
          </a:prstGeom>
          <a:noFill/>
          <a:ln w="28575">
            <a:solidFill>
              <a:schemeClr val="bg1"/>
            </a:solidFill>
          </a:ln>
        </p:spPr>
        <p:txBody>
          <a:bodyPr wrap="none" rtlCol="0">
            <a:spAutoFit/>
          </a:bodyPr>
          <a:lstStyle/>
          <a:p>
            <a:pPr algn="ctr"/>
            <a:r>
              <a:rPr lang="en-GB" sz="2400" b="1" dirty="0"/>
              <a:t>W</a:t>
            </a:r>
          </a:p>
        </p:txBody>
      </p:sp>
      <p:sp>
        <p:nvSpPr>
          <p:cNvPr id="66" name="TextBox 65"/>
          <p:cNvSpPr txBox="1"/>
          <p:nvPr/>
        </p:nvSpPr>
        <p:spPr>
          <a:xfrm>
            <a:off x="794370" y="3289842"/>
            <a:ext cx="471563" cy="649188"/>
          </a:xfrm>
          <a:prstGeom prst="ellipse">
            <a:avLst/>
          </a:prstGeom>
          <a:noFill/>
          <a:ln w="28575">
            <a:solidFill>
              <a:schemeClr val="bg1"/>
            </a:solidFill>
          </a:ln>
        </p:spPr>
        <p:txBody>
          <a:bodyPr wrap="none" rtlCol="0">
            <a:spAutoFit/>
          </a:bodyPr>
          <a:lstStyle/>
          <a:p>
            <a:pPr algn="ctr"/>
            <a:r>
              <a:rPr lang="en-GB" sz="2400" b="1" dirty="0"/>
              <a:t>E</a:t>
            </a:r>
          </a:p>
        </p:txBody>
      </p:sp>
      <p:sp>
        <p:nvSpPr>
          <p:cNvPr id="68" name="TextBox 67"/>
          <p:cNvSpPr txBox="1"/>
          <p:nvPr/>
        </p:nvSpPr>
        <p:spPr>
          <a:xfrm>
            <a:off x="745407" y="4001475"/>
            <a:ext cx="569488" cy="649188"/>
          </a:xfrm>
          <a:prstGeom prst="ellipse">
            <a:avLst/>
          </a:prstGeom>
          <a:noFill/>
          <a:ln w="28575">
            <a:solidFill>
              <a:schemeClr val="bg1"/>
            </a:solidFill>
          </a:ln>
        </p:spPr>
        <p:txBody>
          <a:bodyPr wrap="square" rtlCol="0">
            <a:spAutoFit/>
          </a:bodyPr>
          <a:lstStyle/>
          <a:p>
            <a:pPr algn="ctr"/>
            <a:r>
              <a:rPr lang="en-GB" sz="2400" b="1" dirty="0"/>
              <a:t>M</a:t>
            </a:r>
          </a:p>
        </p:txBody>
      </p:sp>
      <p:sp>
        <p:nvSpPr>
          <p:cNvPr id="69" name="TextBox 68"/>
          <p:cNvSpPr txBox="1"/>
          <p:nvPr/>
        </p:nvSpPr>
        <p:spPr>
          <a:xfrm>
            <a:off x="842833" y="4713109"/>
            <a:ext cx="374636" cy="649188"/>
          </a:xfrm>
          <a:prstGeom prst="ellipse">
            <a:avLst/>
          </a:prstGeom>
          <a:noFill/>
          <a:ln w="28575">
            <a:solidFill>
              <a:schemeClr val="bg1"/>
            </a:solidFill>
          </a:ln>
        </p:spPr>
        <p:txBody>
          <a:bodyPr wrap="none" rtlCol="0">
            <a:spAutoFit/>
          </a:bodyPr>
          <a:lstStyle/>
          <a:p>
            <a:pPr algn="ctr"/>
            <a:r>
              <a:rPr lang="en-GB" sz="2400" b="1" dirty="0"/>
              <a:t>I</a:t>
            </a:r>
          </a:p>
        </p:txBody>
      </p:sp>
      <p:sp>
        <p:nvSpPr>
          <p:cNvPr id="75" name="TextBox 74"/>
          <p:cNvSpPr txBox="1"/>
          <p:nvPr/>
        </p:nvSpPr>
        <p:spPr>
          <a:xfrm>
            <a:off x="3191853" y="5764304"/>
            <a:ext cx="705992" cy="649188"/>
          </a:xfrm>
          <a:prstGeom prst="ellipse">
            <a:avLst/>
          </a:prstGeom>
          <a:noFill/>
          <a:ln w="28575">
            <a:solidFill>
              <a:schemeClr val="bg1"/>
            </a:solidFill>
          </a:ln>
        </p:spPr>
        <p:txBody>
          <a:bodyPr wrap="none" rtlCol="0">
            <a:spAutoFit/>
          </a:bodyPr>
          <a:lstStyle/>
          <a:p>
            <a:pPr algn="ctr"/>
            <a:r>
              <a:rPr lang="en-GB" sz="2400" b="1" dirty="0"/>
              <a:t>P*</a:t>
            </a:r>
          </a:p>
        </p:txBody>
      </p:sp>
      <p:sp>
        <p:nvSpPr>
          <p:cNvPr id="80" name="TextBox 79"/>
          <p:cNvSpPr txBox="1"/>
          <p:nvPr/>
        </p:nvSpPr>
        <p:spPr>
          <a:xfrm>
            <a:off x="4150577" y="5764304"/>
            <a:ext cx="458038" cy="649188"/>
          </a:xfrm>
          <a:prstGeom prst="ellipse">
            <a:avLst/>
          </a:prstGeom>
          <a:noFill/>
          <a:ln w="28575">
            <a:solidFill>
              <a:schemeClr val="bg1"/>
            </a:solidFill>
          </a:ln>
        </p:spPr>
        <p:txBody>
          <a:bodyPr wrap="none" rtlCol="0">
            <a:spAutoFit/>
          </a:bodyPr>
          <a:lstStyle/>
          <a:p>
            <a:pPr algn="ctr"/>
            <a:r>
              <a:rPr lang="en-GB" sz="2400" b="1" dirty="0"/>
              <a:t>F</a:t>
            </a:r>
          </a:p>
        </p:txBody>
      </p:sp>
      <p:sp>
        <p:nvSpPr>
          <p:cNvPr id="81" name="TextBox 80"/>
          <p:cNvSpPr txBox="1"/>
          <p:nvPr/>
        </p:nvSpPr>
        <p:spPr>
          <a:xfrm>
            <a:off x="4826582" y="5764304"/>
            <a:ext cx="489596" cy="649188"/>
          </a:xfrm>
          <a:prstGeom prst="ellipse">
            <a:avLst/>
          </a:prstGeom>
          <a:noFill/>
          <a:ln w="28575">
            <a:solidFill>
              <a:schemeClr val="bg1"/>
            </a:solidFill>
          </a:ln>
        </p:spPr>
        <p:txBody>
          <a:bodyPr wrap="none" rtlCol="0">
            <a:spAutoFit/>
          </a:bodyPr>
          <a:lstStyle/>
          <a:p>
            <a:pPr algn="ctr"/>
            <a:r>
              <a:rPr lang="en-GB" sz="2400" b="1" dirty="0"/>
              <a:t>C</a:t>
            </a:r>
          </a:p>
        </p:txBody>
      </p:sp>
      <p:sp>
        <p:nvSpPr>
          <p:cNvPr id="83" name="TextBox 82"/>
          <p:cNvSpPr txBox="1"/>
          <p:nvPr/>
        </p:nvSpPr>
        <p:spPr>
          <a:xfrm>
            <a:off x="4142506" y="1531806"/>
            <a:ext cx="1312804" cy="1168539"/>
          </a:xfrm>
          <a:prstGeom prst="ellipse">
            <a:avLst/>
          </a:prstGeom>
          <a:noFill/>
          <a:ln w="28575">
            <a:solidFill>
              <a:schemeClr val="bg1"/>
            </a:solidFill>
          </a:ln>
        </p:spPr>
        <p:txBody>
          <a:bodyPr wrap="none" rtlCol="0">
            <a:spAutoFit/>
          </a:bodyPr>
          <a:lstStyle/>
          <a:p>
            <a:pPr algn="ctr"/>
            <a:r>
              <a:rPr lang="en-GB" sz="2400" b="1" dirty="0"/>
              <a:t>RDA</a:t>
            </a:r>
          </a:p>
          <a:p>
            <a:pPr algn="ctr"/>
            <a:r>
              <a:rPr lang="en-GB" sz="2400" b="1" dirty="0"/>
              <a:t>Entity</a:t>
            </a:r>
          </a:p>
        </p:txBody>
      </p:sp>
      <p:sp>
        <p:nvSpPr>
          <p:cNvPr id="87" name="TextBox 86"/>
          <p:cNvSpPr txBox="1"/>
          <p:nvPr/>
        </p:nvSpPr>
        <p:spPr>
          <a:xfrm>
            <a:off x="7241228" y="1816133"/>
            <a:ext cx="1578340" cy="649188"/>
          </a:xfrm>
          <a:prstGeom prst="ellipse">
            <a:avLst/>
          </a:prstGeom>
          <a:noFill/>
          <a:ln w="28575">
            <a:solidFill>
              <a:schemeClr val="bg1"/>
            </a:solidFill>
          </a:ln>
        </p:spPr>
        <p:txBody>
          <a:bodyPr wrap="none" rtlCol="0">
            <a:spAutoFit/>
          </a:bodyPr>
          <a:lstStyle/>
          <a:p>
            <a:pPr algn="ctr"/>
            <a:r>
              <a:rPr lang="en-GB" sz="2400" b="1" dirty="0" err="1"/>
              <a:t>Nomen</a:t>
            </a:r>
            <a:endParaRPr lang="en-GB" sz="2400" b="1" dirty="0"/>
          </a:p>
        </p:txBody>
      </p:sp>
      <p:sp>
        <p:nvSpPr>
          <p:cNvPr id="89" name="TextBox 88"/>
          <p:cNvSpPr txBox="1"/>
          <p:nvPr/>
        </p:nvSpPr>
        <p:spPr>
          <a:xfrm>
            <a:off x="7610905" y="2854874"/>
            <a:ext cx="1208663" cy="649188"/>
          </a:xfrm>
          <a:prstGeom prst="ellipse">
            <a:avLst/>
          </a:prstGeom>
          <a:noFill/>
          <a:ln w="28575">
            <a:solidFill>
              <a:schemeClr val="bg1"/>
            </a:solidFill>
          </a:ln>
        </p:spPr>
        <p:txBody>
          <a:bodyPr wrap="none" rtlCol="0">
            <a:spAutoFit/>
          </a:bodyPr>
          <a:lstStyle/>
          <a:p>
            <a:pPr algn="ctr"/>
            <a:r>
              <a:rPr lang="en-GB" sz="2400" b="1" dirty="0"/>
              <a:t>Place</a:t>
            </a:r>
          </a:p>
        </p:txBody>
      </p:sp>
      <p:sp>
        <p:nvSpPr>
          <p:cNvPr id="91" name="TextBox 90"/>
          <p:cNvSpPr txBox="1"/>
          <p:nvPr/>
        </p:nvSpPr>
        <p:spPr>
          <a:xfrm>
            <a:off x="6684460" y="3893615"/>
            <a:ext cx="2135108" cy="649188"/>
          </a:xfrm>
          <a:prstGeom prst="ellipse">
            <a:avLst/>
          </a:prstGeom>
          <a:noFill/>
          <a:ln w="28575">
            <a:solidFill>
              <a:schemeClr val="bg1"/>
            </a:solidFill>
          </a:ln>
        </p:spPr>
        <p:txBody>
          <a:bodyPr wrap="none" rtlCol="0">
            <a:spAutoFit/>
          </a:bodyPr>
          <a:lstStyle/>
          <a:p>
            <a:pPr algn="ctr"/>
            <a:r>
              <a:rPr lang="en-GB" sz="2400" b="1" dirty="0"/>
              <a:t>Time-span</a:t>
            </a:r>
          </a:p>
        </p:txBody>
      </p:sp>
      <p:sp>
        <p:nvSpPr>
          <p:cNvPr id="93" name="TextBox 92"/>
          <p:cNvSpPr txBox="1"/>
          <p:nvPr/>
        </p:nvSpPr>
        <p:spPr>
          <a:xfrm>
            <a:off x="2894212" y="3302633"/>
            <a:ext cx="1319386" cy="649188"/>
          </a:xfrm>
          <a:prstGeom prst="ellipse">
            <a:avLst/>
          </a:prstGeom>
          <a:noFill/>
          <a:ln w="28575">
            <a:solidFill>
              <a:schemeClr val="bg1"/>
            </a:solidFill>
          </a:ln>
        </p:spPr>
        <p:txBody>
          <a:bodyPr wrap="none" rtlCol="0">
            <a:spAutoFit/>
          </a:bodyPr>
          <a:lstStyle/>
          <a:p>
            <a:pPr algn="ctr"/>
            <a:r>
              <a:rPr lang="en-GB" sz="2400" b="1" dirty="0"/>
              <a:t>Agent</a:t>
            </a:r>
          </a:p>
        </p:txBody>
      </p:sp>
      <p:sp>
        <p:nvSpPr>
          <p:cNvPr id="100" name="TextBox 99"/>
          <p:cNvSpPr txBox="1"/>
          <p:nvPr/>
        </p:nvSpPr>
        <p:spPr>
          <a:xfrm>
            <a:off x="3724263" y="4331654"/>
            <a:ext cx="2009327" cy="1168539"/>
          </a:xfrm>
          <a:prstGeom prst="ellipse">
            <a:avLst/>
          </a:prstGeom>
          <a:noFill/>
          <a:ln w="28575">
            <a:solidFill>
              <a:schemeClr val="bg1"/>
            </a:solidFill>
          </a:ln>
        </p:spPr>
        <p:txBody>
          <a:bodyPr wrap="none" rtlCol="0">
            <a:spAutoFit/>
          </a:bodyPr>
          <a:lstStyle/>
          <a:p>
            <a:pPr algn="ctr"/>
            <a:r>
              <a:rPr lang="en-GB" sz="2400" b="1" dirty="0"/>
              <a:t>Collective</a:t>
            </a:r>
          </a:p>
          <a:p>
            <a:pPr algn="ctr"/>
            <a:r>
              <a:rPr lang="en-GB" sz="2400" b="1" dirty="0"/>
              <a:t>Agent</a:t>
            </a:r>
          </a:p>
        </p:txBody>
      </p:sp>
      <p:sp>
        <p:nvSpPr>
          <p:cNvPr id="137" name="TextBox 136"/>
          <p:cNvSpPr txBox="1"/>
          <p:nvPr/>
        </p:nvSpPr>
        <p:spPr>
          <a:xfrm>
            <a:off x="745407" y="1209970"/>
            <a:ext cx="889027" cy="649188"/>
          </a:xfrm>
          <a:prstGeom prst="ellipse">
            <a:avLst/>
          </a:prstGeom>
          <a:noFill/>
          <a:ln w="28575">
            <a:solidFill>
              <a:schemeClr val="bg1"/>
            </a:solidFill>
          </a:ln>
        </p:spPr>
        <p:txBody>
          <a:bodyPr wrap="none" rtlCol="0">
            <a:spAutoFit/>
          </a:bodyPr>
          <a:lstStyle/>
          <a:p>
            <a:pPr algn="ctr"/>
            <a:r>
              <a:rPr lang="en-GB" sz="2400" b="1" dirty="0"/>
              <a:t>Res</a:t>
            </a:r>
          </a:p>
        </p:txBody>
      </p:sp>
      <p:cxnSp>
        <p:nvCxnSpPr>
          <p:cNvPr id="141" name="Curved Connector 57"/>
          <p:cNvCxnSpPr>
            <a:cxnSpLocks/>
            <a:stCxn id="83" idx="0"/>
            <a:endCxn id="137" idx="4"/>
          </p:cNvCxnSpPr>
          <p:nvPr/>
        </p:nvCxnSpPr>
        <p:spPr>
          <a:xfrm rot="16200000" flipH="1" flipV="1">
            <a:off x="2830739" y="-109012"/>
            <a:ext cx="327352" cy="3608987"/>
          </a:xfrm>
          <a:prstGeom prst="curvedConnector5">
            <a:avLst>
              <a:gd name="adj1" fmla="val -69833"/>
              <a:gd name="adj2" fmla="val 52936"/>
              <a:gd name="adj3" fmla="val 169833"/>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186" name="TextBox 185"/>
          <p:cNvSpPr txBox="1"/>
          <p:nvPr/>
        </p:nvSpPr>
        <p:spPr>
          <a:xfrm>
            <a:off x="2965888" y="1462190"/>
            <a:ext cx="1345240" cy="707886"/>
          </a:xfrm>
          <a:prstGeom prst="rect">
            <a:avLst/>
          </a:prstGeom>
          <a:noFill/>
        </p:spPr>
        <p:txBody>
          <a:bodyPr wrap="none" rtlCol="0">
            <a:spAutoFit/>
          </a:bodyPr>
          <a:lstStyle/>
          <a:p>
            <a:r>
              <a:rPr lang="en-GB" sz="2000" dirty="0"/>
              <a:t>is sub-class</a:t>
            </a:r>
          </a:p>
          <a:p>
            <a:r>
              <a:rPr lang="en-GB" sz="2000" dirty="0"/>
              <a:t>of</a:t>
            </a:r>
          </a:p>
        </p:txBody>
      </p:sp>
    </p:spTree>
    <p:extLst>
      <p:ext uri="{BB962C8B-B14F-4D97-AF65-F5344CB8AC3E}">
        <p14:creationId xmlns:p14="http://schemas.microsoft.com/office/powerpoint/2010/main" val="1276329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66F8C-09BE-48AA-B663-C926D7FA5CB7}"/>
              </a:ext>
            </a:extLst>
          </p:cNvPr>
          <p:cNvSpPr>
            <a:spLocks noGrp="1"/>
          </p:cNvSpPr>
          <p:nvPr>
            <p:ph type="title"/>
          </p:nvPr>
        </p:nvSpPr>
        <p:spPr/>
        <p:txBody>
          <a:bodyPr/>
          <a:lstStyle/>
          <a:p>
            <a:r>
              <a:rPr lang="en-GB" dirty="0"/>
              <a:t>RDA Manifestation statement</a:t>
            </a:r>
          </a:p>
        </p:txBody>
      </p:sp>
      <p:sp>
        <p:nvSpPr>
          <p:cNvPr id="3" name="Content Placeholder 2">
            <a:extLst>
              <a:ext uri="{FF2B5EF4-FFF2-40B4-BE49-F238E27FC236}">
                <a16:creationId xmlns:a16="http://schemas.microsoft.com/office/drawing/2014/main" id="{A42BB2B6-27CD-4111-A02E-903350C58505}"/>
              </a:ext>
            </a:extLst>
          </p:cNvPr>
          <p:cNvSpPr>
            <a:spLocks noGrp="1"/>
          </p:cNvSpPr>
          <p:nvPr>
            <p:ph idx="1"/>
          </p:nvPr>
        </p:nvSpPr>
        <p:spPr/>
        <p:txBody>
          <a:bodyPr/>
          <a:lstStyle/>
          <a:p>
            <a:r>
              <a:rPr lang="en-GB" dirty="0"/>
              <a:t>For basic transcription data only</a:t>
            </a:r>
          </a:p>
          <a:p>
            <a:pPr lvl="1"/>
            <a:r>
              <a:rPr lang="en-GB" dirty="0"/>
              <a:t>Machine-based transcription</a:t>
            </a:r>
          </a:p>
          <a:p>
            <a:pPr lvl="1"/>
            <a:r>
              <a:rPr lang="en-GB" dirty="0"/>
              <a:t>WYSIWYG</a:t>
            </a:r>
          </a:p>
          <a:p>
            <a:pPr lvl="2"/>
            <a:r>
              <a:rPr lang="en-GB" dirty="0"/>
              <a:t>Typos, mistakes, deliberate false information</a:t>
            </a:r>
          </a:p>
          <a:p>
            <a:pPr lvl="2"/>
            <a:r>
              <a:rPr lang="en-GB" dirty="0"/>
              <a:t>Capitalization</a:t>
            </a:r>
          </a:p>
          <a:p>
            <a:pPr lvl="2"/>
            <a:r>
              <a:rPr lang="en-GB" dirty="0"/>
              <a:t>White-space (indents, new lines, etc.) collapsed to space</a:t>
            </a:r>
          </a:p>
          <a:p>
            <a:pPr lvl="1"/>
            <a:r>
              <a:rPr lang="en-GB" dirty="0"/>
              <a:t>Minimal cataloguer intervention</a:t>
            </a:r>
          </a:p>
          <a:p>
            <a:pPr lvl="2"/>
            <a:r>
              <a:rPr lang="en-GB" dirty="0"/>
              <a:t>Transcription of rebus, etc.</a:t>
            </a:r>
          </a:p>
        </p:txBody>
      </p:sp>
    </p:spTree>
    <p:extLst>
      <p:ext uri="{BB962C8B-B14F-4D97-AF65-F5344CB8AC3E}">
        <p14:creationId xmlns:p14="http://schemas.microsoft.com/office/powerpoint/2010/main" val="461033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66F8C-09BE-48AA-B663-C926D7FA5CB7}"/>
              </a:ext>
            </a:extLst>
          </p:cNvPr>
          <p:cNvSpPr>
            <a:spLocks noGrp="1"/>
          </p:cNvSpPr>
          <p:nvPr>
            <p:ph type="title"/>
          </p:nvPr>
        </p:nvSpPr>
        <p:spPr/>
        <p:txBody>
          <a:bodyPr/>
          <a:lstStyle/>
          <a:p>
            <a:r>
              <a:rPr lang="en-GB" dirty="0"/>
              <a:t>RDA Manifestation statements</a:t>
            </a:r>
          </a:p>
        </p:txBody>
      </p:sp>
      <p:sp>
        <p:nvSpPr>
          <p:cNvPr id="3" name="Content Placeholder 2">
            <a:extLst>
              <a:ext uri="{FF2B5EF4-FFF2-40B4-BE49-F238E27FC236}">
                <a16:creationId xmlns:a16="http://schemas.microsoft.com/office/drawing/2014/main" id="{A42BB2B6-27CD-4111-A02E-903350C58505}"/>
              </a:ext>
            </a:extLst>
          </p:cNvPr>
          <p:cNvSpPr>
            <a:spLocks noGrp="1"/>
          </p:cNvSpPr>
          <p:nvPr>
            <p:ph idx="1"/>
          </p:nvPr>
        </p:nvSpPr>
        <p:spPr/>
        <p:txBody>
          <a:bodyPr>
            <a:normAutofit fontScale="77500" lnSpcReduction="20000"/>
          </a:bodyPr>
          <a:lstStyle/>
          <a:p>
            <a:r>
              <a:rPr lang="en-GB" dirty="0"/>
              <a:t>manifestation statement</a:t>
            </a:r>
          </a:p>
          <a:p>
            <a:pPr lvl="1">
              <a:buFont typeface="Wingdings" panose="05000000000000000000" pitchFamily="2" charset="2"/>
              <a:buChar char="Ø"/>
            </a:pPr>
            <a:r>
              <a:rPr lang="en-US" dirty="0"/>
              <a:t>manifestation copyright statement</a:t>
            </a:r>
            <a:endParaRPr lang="en-GB" dirty="0"/>
          </a:p>
          <a:p>
            <a:pPr lvl="1">
              <a:buFont typeface="Wingdings" panose="05000000000000000000" pitchFamily="2" charset="2"/>
              <a:buChar char="Ø"/>
            </a:pPr>
            <a:r>
              <a:rPr lang="en-US" dirty="0"/>
              <a:t>manifestation designation of serial statement</a:t>
            </a:r>
            <a:endParaRPr lang="en-GB" dirty="0"/>
          </a:p>
          <a:p>
            <a:pPr lvl="1">
              <a:buFont typeface="Wingdings" panose="05000000000000000000" pitchFamily="2" charset="2"/>
              <a:buChar char="Ø"/>
            </a:pPr>
            <a:r>
              <a:rPr lang="en-US" dirty="0"/>
              <a:t>manifestation distribution statement</a:t>
            </a:r>
            <a:endParaRPr lang="en-GB" dirty="0"/>
          </a:p>
          <a:p>
            <a:pPr lvl="1">
              <a:buFont typeface="Wingdings" panose="05000000000000000000" pitchFamily="2" charset="2"/>
              <a:buChar char="Ø"/>
            </a:pPr>
            <a:r>
              <a:rPr lang="en-US" dirty="0"/>
              <a:t>manifestation edition statement</a:t>
            </a:r>
            <a:endParaRPr lang="en-GB" dirty="0"/>
          </a:p>
          <a:p>
            <a:pPr lvl="1">
              <a:buFont typeface="Wingdings" panose="05000000000000000000" pitchFamily="2" charset="2"/>
              <a:buChar char="Ø"/>
            </a:pPr>
            <a:r>
              <a:rPr lang="en-US" dirty="0"/>
              <a:t>manifestation frequency statement</a:t>
            </a:r>
            <a:endParaRPr lang="en-GB" dirty="0"/>
          </a:p>
          <a:p>
            <a:pPr lvl="1">
              <a:buFont typeface="Wingdings" panose="05000000000000000000" pitchFamily="2" charset="2"/>
              <a:buChar char="Ø"/>
            </a:pPr>
            <a:r>
              <a:rPr lang="en-US" dirty="0"/>
              <a:t>manifestation identifier statement</a:t>
            </a:r>
            <a:endParaRPr lang="en-GB" dirty="0"/>
          </a:p>
          <a:p>
            <a:pPr lvl="1">
              <a:buFont typeface="Wingdings" panose="05000000000000000000" pitchFamily="2" charset="2"/>
              <a:buChar char="Ø"/>
            </a:pPr>
            <a:r>
              <a:rPr lang="en-US" dirty="0"/>
              <a:t>manifestation manufacture statement</a:t>
            </a:r>
            <a:endParaRPr lang="en-GB" dirty="0"/>
          </a:p>
          <a:p>
            <a:pPr lvl="1">
              <a:buFont typeface="Wingdings" panose="05000000000000000000" pitchFamily="2" charset="2"/>
              <a:buChar char="Ø"/>
            </a:pPr>
            <a:r>
              <a:rPr lang="en-US" dirty="0"/>
              <a:t>manifestation production statement</a:t>
            </a:r>
            <a:endParaRPr lang="en-GB" dirty="0"/>
          </a:p>
          <a:p>
            <a:pPr lvl="1">
              <a:buFont typeface="Wingdings" panose="05000000000000000000" pitchFamily="2" charset="2"/>
              <a:buChar char="Ø"/>
            </a:pPr>
            <a:r>
              <a:rPr lang="en-US" dirty="0"/>
              <a:t>manifestation publication statement</a:t>
            </a:r>
            <a:endParaRPr lang="en-GB" dirty="0"/>
          </a:p>
          <a:p>
            <a:pPr lvl="1">
              <a:buFont typeface="Wingdings" panose="05000000000000000000" pitchFamily="2" charset="2"/>
              <a:buChar char="Ø"/>
            </a:pPr>
            <a:r>
              <a:rPr lang="en-US" dirty="0"/>
              <a:t>manifestation regional encoding statement</a:t>
            </a:r>
            <a:endParaRPr lang="en-GB" dirty="0"/>
          </a:p>
          <a:p>
            <a:pPr lvl="1">
              <a:buFont typeface="Wingdings" panose="05000000000000000000" pitchFamily="2" charset="2"/>
              <a:buChar char="Ø"/>
            </a:pPr>
            <a:r>
              <a:rPr lang="en-US" dirty="0"/>
              <a:t>manifestation series statement</a:t>
            </a:r>
            <a:endParaRPr lang="en-GB" dirty="0"/>
          </a:p>
          <a:p>
            <a:pPr lvl="1">
              <a:buFont typeface="Wingdings" panose="05000000000000000000" pitchFamily="2" charset="2"/>
              <a:buChar char="Ø"/>
            </a:pPr>
            <a:r>
              <a:rPr lang="en-US" dirty="0"/>
              <a:t>manifestation title and responsibility statement</a:t>
            </a:r>
            <a:endParaRPr lang="en-GB" dirty="0"/>
          </a:p>
          <a:p>
            <a:pPr lvl="1"/>
            <a:endParaRPr lang="en-GB" dirty="0"/>
          </a:p>
        </p:txBody>
      </p:sp>
    </p:spTree>
    <p:extLst>
      <p:ext uri="{BB962C8B-B14F-4D97-AF65-F5344CB8AC3E}">
        <p14:creationId xmlns:p14="http://schemas.microsoft.com/office/powerpoint/2010/main" val="4161218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829C4-848F-44C6-9422-3449F3FD62C0}"/>
              </a:ext>
            </a:extLst>
          </p:cNvPr>
          <p:cNvSpPr>
            <a:spLocks noGrp="1"/>
          </p:cNvSpPr>
          <p:nvPr>
            <p:ph type="title"/>
          </p:nvPr>
        </p:nvSpPr>
        <p:spPr/>
        <p:txBody>
          <a:bodyPr/>
          <a:lstStyle/>
          <a:p>
            <a:r>
              <a:rPr lang="en-GB" dirty="0"/>
              <a:t>Normalized transcription</a:t>
            </a:r>
          </a:p>
        </p:txBody>
      </p:sp>
      <p:sp>
        <p:nvSpPr>
          <p:cNvPr id="3" name="Content Placeholder 2">
            <a:extLst>
              <a:ext uri="{FF2B5EF4-FFF2-40B4-BE49-F238E27FC236}">
                <a16:creationId xmlns:a16="http://schemas.microsoft.com/office/drawing/2014/main" id="{2B305904-8134-499B-A1F0-76AAE46BE9DF}"/>
              </a:ext>
            </a:extLst>
          </p:cNvPr>
          <p:cNvSpPr>
            <a:spLocks noGrp="1"/>
          </p:cNvSpPr>
          <p:nvPr>
            <p:ph idx="1"/>
          </p:nvPr>
        </p:nvSpPr>
        <p:spPr/>
        <p:txBody>
          <a:bodyPr/>
          <a:lstStyle/>
          <a:p>
            <a:r>
              <a:rPr lang="en-GB" dirty="0"/>
              <a:t>Current elements used</a:t>
            </a:r>
          </a:p>
          <a:p>
            <a:pPr lvl="1"/>
            <a:r>
              <a:rPr lang="en-GB" dirty="0"/>
              <a:t>E.g. publication statement</a:t>
            </a:r>
          </a:p>
          <a:p>
            <a:pPr lvl="2"/>
            <a:r>
              <a:rPr lang="en-GB" dirty="0"/>
              <a:t>vs manifestation publication statement</a:t>
            </a:r>
          </a:p>
          <a:p>
            <a:r>
              <a:rPr lang="en-GB" dirty="0"/>
              <a:t>Apply current transcription instructions</a:t>
            </a:r>
          </a:p>
          <a:p>
            <a:pPr lvl="1"/>
            <a:r>
              <a:rPr lang="en-GB" dirty="0"/>
              <a:t>Capitalization</a:t>
            </a:r>
          </a:p>
          <a:p>
            <a:pPr lvl="1"/>
            <a:r>
              <a:rPr lang="en-GB" dirty="0"/>
              <a:t>Abbreviation and omission</a:t>
            </a:r>
          </a:p>
          <a:p>
            <a:r>
              <a:rPr lang="en-GB" dirty="0"/>
              <a:t>Unstructured description</a:t>
            </a:r>
          </a:p>
        </p:txBody>
      </p:sp>
    </p:spTree>
    <p:extLst>
      <p:ext uri="{BB962C8B-B14F-4D97-AF65-F5344CB8AC3E}">
        <p14:creationId xmlns:p14="http://schemas.microsoft.com/office/powerpoint/2010/main" val="2629938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83760-E2B7-46CB-8EF8-D1DA64B0D236}"/>
              </a:ext>
            </a:extLst>
          </p:cNvPr>
          <p:cNvSpPr>
            <a:spLocks noGrp="1"/>
          </p:cNvSpPr>
          <p:nvPr>
            <p:ph type="title"/>
          </p:nvPr>
        </p:nvSpPr>
        <p:spPr/>
        <p:txBody>
          <a:bodyPr>
            <a:normAutofit/>
          </a:bodyPr>
          <a:lstStyle/>
          <a:p>
            <a:r>
              <a:rPr lang="en-GB" dirty="0"/>
              <a:t>4-fold path - description</a:t>
            </a:r>
          </a:p>
        </p:txBody>
      </p:sp>
      <p:sp>
        <p:nvSpPr>
          <p:cNvPr id="3" name="Content Placeholder 2">
            <a:extLst>
              <a:ext uri="{FF2B5EF4-FFF2-40B4-BE49-F238E27FC236}">
                <a16:creationId xmlns:a16="http://schemas.microsoft.com/office/drawing/2014/main" id="{2F61BDC8-2DE1-4160-BD96-FC402BF333CA}"/>
              </a:ext>
            </a:extLst>
          </p:cNvPr>
          <p:cNvSpPr>
            <a:spLocks noGrp="1"/>
          </p:cNvSpPr>
          <p:nvPr>
            <p:ph idx="1"/>
          </p:nvPr>
        </p:nvSpPr>
        <p:spPr/>
        <p:txBody>
          <a:bodyPr>
            <a:normAutofit lnSpcReduction="10000"/>
          </a:bodyPr>
          <a:lstStyle/>
          <a:p>
            <a:r>
              <a:rPr lang="en-GB" dirty="0"/>
              <a:t>Methods of recording data values</a:t>
            </a:r>
          </a:p>
          <a:p>
            <a:r>
              <a:rPr lang="en-GB" dirty="0"/>
              <a:t>Path 1: Unstructured description</a:t>
            </a:r>
          </a:p>
          <a:p>
            <a:pPr lvl="1"/>
            <a:r>
              <a:rPr lang="en-GB" dirty="0"/>
              <a:t>Transcription, note, data with doubtful provenance</a:t>
            </a:r>
          </a:p>
          <a:p>
            <a:pPr lvl="2"/>
            <a:r>
              <a:rPr lang="en-GB" dirty="0"/>
              <a:t>Keyword extraction/indexing only</a:t>
            </a:r>
          </a:p>
          <a:p>
            <a:r>
              <a:rPr lang="en-GB" dirty="0"/>
              <a:t>Path 2: Structured description</a:t>
            </a:r>
          </a:p>
          <a:p>
            <a:pPr lvl="1"/>
            <a:r>
              <a:rPr lang="en-GB" dirty="0"/>
              <a:t>Internal structure (aggregated statement)</a:t>
            </a:r>
          </a:p>
          <a:p>
            <a:pPr lvl="1"/>
            <a:r>
              <a:rPr lang="en-GB" dirty="0"/>
              <a:t>External structure (authority file, vocabulary encoding scheme, etc.)</a:t>
            </a:r>
          </a:p>
        </p:txBody>
      </p:sp>
    </p:spTree>
    <p:extLst>
      <p:ext uri="{BB962C8B-B14F-4D97-AF65-F5344CB8AC3E}">
        <p14:creationId xmlns:p14="http://schemas.microsoft.com/office/powerpoint/2010/main" val="2342917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83760-E2B7-46CB-8EF8-D1DA64B0D236}"/>
              </a:ext>
            </a:extLst>
          </p:cNvPr>
          <p:cNvSpPr>
            <a:spLocks noGrp="1"/>
          </p:cNvSpPr>
          <p:nvPr>
            <p:ph type="title"/>
          </p:nvPr>
        </p:nvSpPr>
        <p:spPr/>
        <p:txBody>
          <a:bodyPr>
            <a:normAutofit/>
          </a:bodyPr>
          <a:lstStyle/>
          <a:p>
            <a:r>
              <a:rPr lang="en-GB" dirty="0"/>
              <a:t>4-fold path - identification</a:t>
            </a:r>
          </a:p>
        </p:txBody>
      </p:sp>
      <p:sp>
        <p:nvSpPr>
          <p:cNvPr id="3" name="Content Placeholder 2">
            <a:extLst>
              <a:ext uri="{FF2B5EF4-FFF2-40B4-BE49-F238E27FC236}">
                <a16:creationId xmlns:a16="http://schemas.microsoft.com/office/drawing/2014/main" id="{2F61BDC8-2DE1-4160-BD96-FC402BF333CA}"/>
              </a:ext>
            </a:extLst>
          </p:cNvPr>
          <p:cNvSpPr>
            <a:spLocks noGrp="1"/>
          </p:cNvSpPr>
          <p:nvPr>
            <p:ph idx="1"/>
          </p:nvPr>
        </p:nvSpPr>
        <p:spPr/>
        <p:txBody>
          <a:bodyPr/>
          <a:lstStyle/>
          <a:p>
            <a:r>
              <a:rPr lang="en-GB" dirty="0"/>
              <a:t>Path 3: Identifier</a:t>
            </a:r>
          </a:p>
          <a:p>
            <a:pPr lvl="1"/>
            <a:r>
              <a:rPr lang="en-GB" dirty="0"/>
              <a:t>Notation, etc. from authority file, VES, etc.</a:t>
            </a:r>
          </a:p>
          <a:p>
            <a:pPr lvl="1"/>
            <a:r>
              <a:rPr lang="en-GB" dirty="0"/>
              <a:t>Locally unique</a:t>
            </a:r>
          </a:p>
          <a:p>
            <a:pPr lvl="2"/>
            <a:r>
              <a:rPr lang="en-GB" dirty="0"/>
              <a:t>Includes global reach (e.g. ISBN, ISSN)</a:t>
            </a:r>
          </a:p>
          <a:p>
            <a:r>
              <a:rPr lang="en-GB" dirty="0"/>
              <a:t>Path 4: International Resource Identifier (IRI)</a:t>
            </a:r>
          </a:p>
          <a:p>
            <a:pPr lvl="1"/>
            <a:r>
              <a:rPr lang="en-GB" dirty="0"/>
              <a:t>Globally and persistently unique</a:t>
            </a:r>
          </a:p>
        </p:txBody>
      </p:sp>
    </p:spTree>
    <p:extLst>
      <p:ext uri="{BB962C8B-B14F-4D97-AF65-F5344CB8AC3E}">
        <p14:creationId xmlns:p14="http://schemas.microsoft.com/office/powerpoint/2010/main" val="29857133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360" y="493776"/>
            <a:ext cx="5678542" cy="646331"/>
          </a:xfrm>
          <a:prstGeom prst="rect">
            <a:avLst/>
          </a:prstGeom>
          <a:noFill/>
        </p:spPr>
        <p:txBody>
          <a:bodyPr wrap="none" rtlCol="0">
            <a:spAutoFit/>
          </a:bodyPr>
          <a:lstStyle/>
          <a:p>
            <a:r>
              <a:rPr lang="en-US" sz="3600" dirty="0"/>
              <a:t>Work to </a:t>
            </a:r>
            <a:r>
              <a:rPr lang="en-US" sz="3600" dirty="0" err="1"/>
              <a:t>Nomen</a:t>
            </a:r>
            <a:r>
              <a:rPr lang="en-US" sz="3600" dirty="0"/>
              <a:t> relationships</a:t>
            </a:r>
          </a:p>
        </p:txBody>
      </p:sp>
      <p:sp>
        <p:nvSpPr>
          <p:cNvPr id="4" name="TextBox 3"/>
          <p:cNvSpPr txBox="1"/>
          <p:nvPr/>
        </p:nvSpPr>
        <p:spPr>
          <a:xfrm>
            <a:off x="2529145" y="1260760"/>
            <a:ext cx="2983382" cy="908864"/>
          </a:xfrm>
          <a:prstGeom prst="ellipse">
            <a:avLst/>
          </a:prstGeom>
          <a:noFill/>
          <a:ln w="28575">
            <a:solidFill>
              <a:schemeClr val="accent1"/>
            </a:solidFill>
            <a:prstDash val="dash"/>
          </a:ln>
        </p:spPr>
        <p:txBody>
          <a:bodyPr wrap="none" rtlCol="0">
            <a:spAutoFit/>
          </a:bodyPr>
          <a:lstStyle/>
          <a:p>
            <a:pPr algn="ctr"/>
            <a:r>
              <a:rPr lang="en-GB" b="1" dirty="0"/>
              <a:t>[has] related </a:t>
            </a:r>
            <a:r>
              <a:rPr lang="en-GB" b="1" dirty="0" err="1"/>
              <a:t>nomen</a:t>
            </a:r>
            <a:endParaRPr lang="en-GB" b="1" dirty="0"/>
          </a:p>
          <a:p>
            <a:pPr algn="ctr"/>
            <a:r>
              <a:rPr lang="en-GB" b="1" dirty="0"/>
              <a:t>(work)</a:t>
            </a:r>
          </a:p>
        </p:txBody>
      </p:sp>
      <p:sp>
        <p:nvSpPr>
          <p:cNvPr id="5" name="TextBox 4"/>
          <p:cNvSpPr txBox="1"/>
          <p:nvPr/>
        </p:nvSpPr>
        <p:spPr>
          <a:xfrm>
            <a:off x="480508" y="2159764"/>
            <a:ext cx="1977321" cy="908864"/>
          </a:xfrm>
          <a:prstGeom prst="ellipse">
            <a:avLst/>
          </a:prstGeom>
          <a:noFill/>
          <a:ln w="28575">
            <a:solidFill>
              <a:schemeClr val="accent1"/>
            </a:solidFill>
            <a:prstDash val="dash"/>
          </a:ln>
        </p:spPr>
        <p:txBody>
          <a:bodyPr wrap="none" rtlCol="0">
            <a:spAutoFit/>
          </a:bodyPr>
          <a:lstStyle/>
          <a:p>
            <a:pPr algn="ctr"/>
            <a:r>
              <a:rPr lang="en-GB" b="1" dirty="0"/>
              <a:t>[has] subject</a:t>
            </a:r>
          </a:p>
          <a:p>
            <a:pPr algn="ctr"/>
            <a:r>
              <a:rPr lang="en-GB" b="1" dirty="0"/>
              <a:t>(</a:t>
            </a:r>
            <a:r>
              <a:rPr lang="en-GB" b="1" dirty="0" err="1"/>
              <a:t>nomen</a:t>
            </a:r>
            <a:r>
              <a:rPr lang="en-GB" b="1" dirty="0"/>
              <a:t>)</a:t>
            </a:r>
          </a:p>
        </p:txBody>
      </p:sp>
      <p:sp>
        <p:nvSpPr>
          <p:cNvPr id="6" name="TextBox 5"/>
          <p:cNvSpPr txBox="1"/>
          <p:nvPr/>
        </p:nvSpPr>
        <p:spPr>
          <a:xfrm>
            <a:off x="250423" y="3692375"/>
            <a:ext cx="2706576" cy="908864"/>
          </a:xfrm>
          <a:prstGeom prst="ellipse">
            <a:avLst/>
          </a:prstGeom>
          <a:noFill/>
          <a:ln w="28575">
            <a:solidFill>
              <a:schemeClr val="accent1"/>
            </a:solidFill>
          </a:ln>
        </p:spPr>
        <p:txBody>
          <a:bodyPr wrap="none" rtlCol="0">
            <a:spAutoFit/>
          </a:bodyPr>
          <a:lstStyle/>
          <a:p>
            <a:pPr algn="ctr"/>
            <a:r>
              <a:rPr lang="en-GB" b="1" dirty="0"/>
              <a:t>[has] identifier for</a:t>
            </a:r>
          </a:p>
          <a:p>
            <a:pPr algn="ctr"/>
            <a:r>
              <a:rPr lang="en-GB" b="1" dirty="0"/>
              <a:t>work</a:t>
            </a:r>
          </a:p>
        </p:txBody>
      </p:sp>
      <p:sp>
        <p:nvSpPr>
          <p:cNvPr id="7" name="TextBox 6"/>
          <p:cNvSpPr txBox="1"/>
          <p:nvPr/>
        </p:nvSpPr>
        <p:spPr>
          <a:xfrm>
            <a:off x="3068242" y="3692375"/>
            <a:ext cx="1905189" cy="908864"/>
          </a:xfrm>
          <a:prstGeom prst="ellipse">
            <a:avLst/>
          </a:prstGeom>
          <a:noFill/>
          <a:ln w="28575">
            <a:solidFill>
              <a:schemeClr val="accent1"/>
            </a:solidFill>
          </a:ln>
        </p:spPr>
        <p:txBody>
          <a:bodyPr wrap="none" rtlCol="0">
            <a:spAutoFit/>
          </a:bodyPr>
          <a:lstStyle/>
          <a:p>
            <a:pPr algn="ctr"/>
            <a:r>
              <a:rPr lang="en-GB" b="1" dirty="0"/>
              <a:t>[has] title of</a:t>
            </a:r>
          </a:p>
          <a:p>
            <a:pPr algn="ctr"/>
            <a:r>
              <a:rPr lang="en-GB" b="1" dirty="0"/>
              <a:t>work</a:t>
            </a:r>
          </a:p>
        </p:txBody>
      </p:sp>
      <p:sp>
        <p:nvSpPr>
          <p:cNvPr id="8" name="TextBox 7"/>
          <p:cNvSpPr txBox="1"/>
          <p:nvPr/>
        </p:nvSpPr>
        <p:spPr>
          <a:xfrm>
            <a:off x="1696704" y="4807125"/>
            <a:ext cx="2275406" cy="1298377"/>
          </a:xfrm>
          <a:prstGeom prst="ellipse">
            <a:avLst/>
          </a:prstGeom>
          <a:noFill/>
          <a:ln w="28575">
            <a:solidFill>
              <a:schemeClr val="accent1"/>
            </a:solidFill>
          </a:ln>
        </p:spPr>
        <p:txBody>
          <a:bodyPr wrap="none" rtlCol="0">
            <a:spAutoFit/>
          </a:bodyPr>
          <a:lstStyle/>
          <a:p>
            <a:pPr algn="ctr"/>
            <a:r>
              <a:rPr lang="en-GB" b="1" dirty="0"/>
              <a:t>[has] preferred</a:t>
            </a:r>
          </a:p>
          <a:p>
            <a:pPr algn="ctr"/>
            <a:r>
              <a:rPr lang="en-GB" b="1" dirty="0"/>
              <a:t>title of</a:t>
            </a:r>
          </a:p>
          <a:p>
            <a:pPr algn="ctr"/>
            <a:r>
              <a:rPr lang="en-GB" b="1" dirty="0"/>
              <a:t>work</a:t>
            </a:r>
          </a:p>
        </p:txBody>
      </p:sp>
      <p:sp>
        <p:nvSpPr>
          <p:cNvPr id="9" name="TextBox 8"/>
          <p:cNvSpPr txBox="1"/>
          <p:nvPr/>
        </p:nvSpPr>
        <p:spPr>
          <a:xfrm>
            <a:off x="4106649" y="4807125"/>
            <a:ext cx="1953787" cy="1298377"/>
          </a:xfrm>
          <a:prstGeom prst="ellipse">
            <a:avLst/>
          </a:prstGeom>
          <a:noFill/>
          <a:ln w="28575">
            <a:solidFill>
              <a:schemeClr val="accent1"/>
            </a:solidFill>
          </a:ln>
        </p:spPr>
        <p:txBody>
          <a:bodyPr wrap="none" rtlCol="0">
            <a:spAutoFit/>
          </a:bodyPr>
          <a:lstStyle/>
          <a:p>
            <a:pPr algn="ctr"/>
            <a:r>
              <a:rPr lang="en-GB" b="1" dirty="0"/>
              <a:t>[has] variant</a:t>
            </a:r>
          </a:p>
          <a:p>
            <a:pPr algn="ctr"/>
            <a:r>
              <a:rPr lang="en-GB" b="1" dirty="0"/>
              <a:t>title of</a:t>
            </a:r>
          </a:p>
          <a:p>
            <a:pPr algn="ctr"/>
            <a:r>
              <a:rPr lang="en-GB" b="1" dirty="0"/>
              <a:t>work</a:t>
            </a:r>
          </a:p>
        </p:txBody>
      </p:sp>
      <p:sp>
        <p:nvSpPr>
          <p:cNvPr id="10" name="TextBox 9"/>
          <p:cNvSpPr txBox="1"/>
          <p:nvPr/>
        </p:nvSpPr>
        <p:spPr>
          <a:xfrm>
            <a:off x="2579457" y="2476567"/>
            <a:ext cx="2882758" cy="908864"/>
          </a:xfrm>
          <a:prstGeom prst="ellipse">
            <a:avLst/>
          </a:prstGeom>
          <a:noFill/>
          <a:ln w="28575">
            <a:solidFill>
              <a:schemeClr val="accent1"/>
            </a:solidFill>
            <a:prstDash val="dash"/>
          </a:ln>
        </p:spPr>
        <p:txBody>
          <a:bodyPr wrap="none" rtlCol="0">
            <a:spAutoFit/>
          </a:bodyPr>
          <a:lstStyle/>
          <a:p>
            <a:pPr algn="ctr"/>
            <a:r>
              <a:rPr lang="en-GB" b="1" dirty="0"/>
              <a:t>[has] appellation of</a:t>
            </a:r>
          </a:p>
          <a:p>
            <a:pPr algn="ctr"/>
            <a:r>
              <a:rPr lang="en-GB" b="1" dirty="0"/>
              <a:t>work</a:t>
            </a:r>
          </a:p>
        </p:txBody>
      </p:sp>
      <p:cxnSp>
        <p:nvCxnSpPr>
          <p:cNvPr id="11" name="Curved Connector 47"/>
          <p:cNvCxnSpPr>
            <a:cxnSpLocks/>
            <a:stCxn id="10" idx="0"/>
            <a:endCxn id="4" idx="4"/>
          </p:cNvCxnSpPr>
          <p:nvPr/>
        </p:nvCxnSpPr>
        <p:spPr>
          <a:xfrm rot="5400000" flipH="1" flipV="1">
            <a:off x="3867365" y="2323096"/>
            <a:ext cx="306943"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Curved Connector 47"/>
          <p:cNvCxnSpPr>
            <a:cxnSpLocks/>
            <a:stCxn id="7" idx="0"/>
            <a:endCxn id="10" idx="4"/>
          </p:cNvCxnSpPr>
          <p:nvPr/>
        </p:nvCxnSpPr>
        <p:spPr>
          <a:xfrm rot="16200000" flipV="1">
            <a:off x="3867365" y="3538902"/>
            <a:ext cx="306944" cy="1"/>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Curved Connector 47"/>
          <p:cNvCxnSpPr>
            <a:cxnSpLocks/>
            <a:stCxn id="5" idx="7"/>
            <a:endCxn id="4" idx="2"/>
          </p:cNvCxnSpPr>
          <p:nvPr/>
        </p:nvCxnSpPr>
        <p:spPr>
          <a:xfrm rot="5400000" flipH="1" flipV="1">
            <a:off x="2059865" y="1823584"/>
            <a:ext cx="577672" cy="360888"/>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1" name="Curved Connector 47"/>
          <p:cNvCxnSpPr>
            <a:cxnSpLocks/>
            <a:stCxn id="9" idx="1"/>
            <a:endCxn id="7" idx="4"/>
          </p:cNvCxnSpPr>
          <p:nvPr/>
        </p:nvCxnSpPr>
        <p:spPr>
          <a:xfrm rot="16200000" flipV="1">
            <a:off x="4008792" y="4613285"/>
            <a:ext cx="396029" cy="371937"/>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Curved Connector 47"/>
          <p:cNvCxnSpPr>
            <a:cxnSpLocks/>
            <a:stCxn id="8" idx="7"/>
            <a:endCxn id="7" idx="4"/>
          </p:cNvCxnSpPr>
          <p:nvPr/>
        </p:nvCxnSpPr>
        <p:spPr>
          <a:xfrm rot="5400000" flipH="1" flipV="1">
            <a:off x="3631847" y="4608278"/>
            <a:ext cx="396029" cy="381952"/>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Curved Connector 47"/>
          <p:cNvCxnSpPr>
            <a:cxnSpLocks/>
            <a:stCxn id="6" idx="7"/>
            <a:endCxn id="10" idx="4"/>
          </p:cNvCxnSpPr>
          <p:nvPr/>
        </p:nvCxnSpPr>
        <p:spPr>
          <a:xfrm rot="5400000" flipH="1" flipV="1">
            <a:off x="3070711" y="2875350"/>
            <a:ext cx="440044" cy="1460206"/>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5655317" y="3692375"/>
            <a:ext cx="2993210" cy="908864"/>
          </a:xfrm>
          <a:prstGeom prst="ellipse">
            <a:avLst/>
          </a:prstGeom>
          <a:noFill/>
          <a:ln w="28575">
            <a:solidFill>
              <a:schemeClr val="accent1"/>
            </a:solidFill>
            <a:prstDash val="dash"/>
          </a:ln>
        </p:spPr>
        <p:txBody>
          <a:bodyPr wrap="none" rtlCol="0">
            <a:spAutoFit/>
          </a:bodyPr>
          <a:lstStyle/>
          <a:p>
            <a:pPr algn="ctr"/>
            <a:r>
              <a:rPr lang="en-GB" b="1" dirty="0"/>
              <a:t>[has] access point of</a:t>
            </a:r>
          </a:p>
          <a:p>
            <a:pPr algn="ctr"/>
            <a:r>
              <a:rPr lang="en-GB" b="1" dirty="0"/>
              <a:t>work</a:t>
            </a:r>
          </a:p>
        </p:txBody>
      </p:sp>
      <p:cxnSp>
        <p:nvCxnSpPr>
          <p:cNvPr id="46" name="Curved Connector 47"/>
          <p:cNvCxnSpPr>
            <a:cxnSpLocks/>
            <a:stCxn id="45" idx="1"/>
            <a:endCxn id="10" idx="4"/>
          </p:cNvCxnSpPr>
          <p:nvPr/>
        </p:nvCxnSpPr>
        <p:spPr>
          <a:xfrm rot="16200000" flipV="1">
            <a:off x="4837227" y="2569040"/>
            <a:ext cx="440044" cy="2072826"/>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6275941" y="5196639"/>
            <a:ext cx="1037349" cy="519351"/>
          </a:xfrm>
          <a:prstGeom prst="ellipse">
            <a:avLst/>
          </a:prstGeom>
          <a:noFill/>
          <a:ln w="28575">
            <a:solidFill>
              <a:schemeClr val="accent1"/>
            </a:solidFill>
            <a:prstDash val="dash"/>
          </a:ln>
        </p:spPr>
        <p:txBody>
          <a:bodyPr wrap="none" rtlCol="0">
            <a:spAutoFit/>
          </a:bodyPr>
          <a:lstStyle/>
          <a:p>
            <a:pPr algn="ctr"/>
            <a:r>
              <a:rPr lang="en-GB" b="1" dirty="0"/>
              <a:t>[AAP]</a:t>
            </a:r>
          </a:p>
        </p:txBody>
      </p:sp>
      <p:sp>
        <p:nvSpPr>
          <p:cNvPr id="52" name="TextBox 51"/>
          <p:cNvSpPr txBox="1"/>
          <p:nvPr/>
        </p:nvSpPr>
        <p:spPr>
          <a:xfrm>
            <a:off x="7392459" y="5196639"/>
            <a:ext cx="1015530" cy="519351"/>
          </a:xfrm>
          <a:prstGeom prst="ellipse">
            <a:avLst/>
          </a:prstGeom>
          <a:noFill/>
          <a:ln w="28575">
            <a:solidFill>
              <a:schemeClr val="accent1"/>
            </a:solidFill>
            <a:prstDash val="dash"/>
          </a:ln>
        </p:spPr>
        <p:txBody>
          <a:bodyPr wrap="none" rtlCol="0">
            <a:spAutoFit/>
          </a:bodyPr>
          <a:lstStyle/>
          <a:p>
            <a:pPr algn="ctr"/>
            <a:r>
              <a:rPr lang="en-GB" b="1" dirty="0"/>
              <a:t>[VAP]</a:t>
            </a:r>
          </a:p>
        </p:txBody>
      </p:sp>
      <p:cxnSp>
        <p:nvCxnSpPr>
          <p:cNvPr id="63" name="Curved Connector 47"/>
          <p:cNvCxnSpPr>
            <a:cxnSpLocks/>
            <a:stCxn id="52" idx="0"/>
            <a:endCxn id="45" idx="4"/>
          </p:cNvCxnSpPr>
          <p:nvPr/>
        </p:nvCxnSpPr>
        <p:spPr>
          <a:xfrm rot="16200000" flipV="1">
            <a:off x="7228373" y="4524788"/>
            <a:ext cx="595400" cy="748302"/>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6" name="Curved Connector 47"/>
          <p:cNvCxnSpPr>
            <a:cxnSpLocks/>
            <a:stCxn id="51" idx="0"/>
            <a:endCxn id="45" idx="4"/>
          </p:cNvCxnSpPr>
          <p:nvPr/>
        </p:nvCxnSpPr>
        <p:spPr>
          <a:xfrm rot="5400000" flipH="1" flipV="1">
            <a:off x="6675569" y="4720286"/>
            <a:ext cx="595400" cy="357306"/>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5834475" y="1965008"/>
            <a:ext cx="2634892" cy="1298377"/>
          </a:xfrm>
          <a:prstGeom prst="ellipse">
            <a:avLst/>
          </a:prstGeom>
          <a:noFill/>
          <a:ln w="28575">
            <a:solidFill>
              <a:schemeClr val="accent1"/>
            </a:solidFill>
            <a:prstDash val="dash"/>
          </a:ln>
        </p:spPr>
        <p:txBody>
          <a:bodyPr wrap="none" rtlCol="0">
            <a:spAutoFit/>
          </a:bodyPr>
          <a:lstStyle/>
          <a:p>
            <a:pPr algn="ctr"/>
            <a:r>
              <a:rPr lang="en-GB" b="1" dirty="0"/>
              <a:t>[has] represented</a:t>
            </a:r>
          </a:p>
          <a:p>
            <a:pPr algn="ctr"/>
            <a:r>
              <a:rPr lang="en-GB" b="1" dirty="0"/>
              <a:t>name of creator</a:t>
            </a:r>
          </a:p>
          <a:p>
            <a:pPr algn="ctr"/>
            <a:r>
              <a:rPr lang="en-GB" b="1" dirty="0"/>
              <a:t>(work)</a:t>
            </a:r>
          </a:p>
        </p:txBody>
      </p:sp>
      <p:cxnSp>
        <p:nvCxnSpPr>
          <p:cNvPr id="76" name="Curved Connector 47"/>
          <p:cNvCxnSpPr>
            <a:cxnSpLocks/>
            <a:stCxn id="73" idx="1"/>
            <a:endCxn id="4" idx="6"/>
          </p:cNvCxnSpPr>
          <p:nvPr/>
        </p:nvCxnSpPr>
        <p:spPr>
          <a:xfrm rot="16200000" flipV="1">
            <a:off x="5646458" y="1581262"/>
            <a:ext cx="439959" cy="707819"/>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83" name="TextBox 82"/>
          <p:cNvSpPr txBox="1"/>
          <p:nvPr/>
        </p:nvSpPr>
        <p:spPr>
          <a:xfrm>
            <a:off x="6962682" y="309109"/>
            <a:ext cx="1856886" cy="1323439"/>
          </a:xfrm>
          <a:prstGeom prst="rect">
            <a:avLst/>
          </a:prstGeom>
          <a:solidFill>
            <a:schemeClr val="accent1"/>
          </a:solidFill>
          <a:ln w="19050">
            <a:solidFill>
              <a:schemeClr val="tx1"/>
            </a:solidFill>
          </a:ln>
        </p:spPr>
        <p:txBody>
          <a:bodyPr wrap="square" rtlCol="0">
            <a:spAutoFit/>
          </a:bodyPr>
          <a:lstStyle/>
          <a:p>
            <a:r>
              <a:rPr lang="en-GB" sz="2000" dirty="0">
                <a:solidFill>
                  <a:schemeClr val="bg1"/>
                </a:solidFill>
              </a:rPr>
              <a:t>4-fold path</a:t>
            </a:r>
          </a:p>
          <a:p>
            <a:r>
              <a:rPr lang="en-GB" sz="2000" dirty="0">
                <a:solidFill>
                  <a:schemeClr val="bg1"/>
                </a:solidFill>
              </a:rPr>
              <a:t>1: Unstructured</a:t>
            </a:r>
          </a:p>
          <a:p>
            <a:r>
              <a:rPr lang="en-GB" sz="2000" dirty="0">
                <a:solidFill>
                  <a:schemeClr val="bg1"/>
                </a:solidFill>
              </a:rPr>
              <a:t>2: Structured</a:t>
            </a:r>
          </a:p>
          <a:p>
            <a:r>
              <a:rPr lang="en-GB" sz="2000" dirty="0">
                <a:solidFill>
                  <a:schemeClr val="bg1"/>
                </a:solidFill>
              </a:rPr>
              <a:t>3: Identifier</a:t>
            </a:r>
          </a:p>
        </p:txBody>
      </p:sp>
      <p:sp>
        <p:nvSpPr>
          <p:cNvPr id="84" name="TextBox 83"/>
          <p:cNvSpPr txBox="1"/>
          <p:nvPr/>
        </p:nvSpPr>
        <p:spPr>
          <a:xfrm>
            <a:off x="3869994" y="6105502"/>
            <a:ext cx="301685" cy="369332"/>
          </a:xfrm>
          <a:prstGeom prst="rect">
            <a:avLst/>
          </a:prstGeom>
          <a:solidFill>
            <a:schemeClr val="accent1"/>
          </a:solidFill>
          <a:ln w="28575">
            <a:solidFill>
              <a:schemeClr val="tx1"/>
            </a:solidFill>
            <a:prstDash val="solid"/>
          </a:ln>
        </p:spPr>
        <p:txBody>
          <a:bodyPr wrap="none" rtlCol="0">
            <a:spAutoFit/>
          </a:bodyPr>
          <a:lstStyle/>
          <a:p>
            <a:pPr algn="ctr"/>
            <a:r>
              <a:rPr lang="en-GB" b="1" dirty="0">
                <a:solidFill>
                  <a:schemeClr val="bg1"/>
                </a:solidFill>
              </a:rPr>
              <a:t>1</a:t>
            </a:r>
          </a:p>
        </p:txBody>
      </p:sp>
      <p:sp>
        <p:nvSpPr>
          <p:cNvPr id="85" name="TextBox 84"/>
          <p:cNvSpPr txBox="1"/>
          <p:nvPr/>
        </p:nvSpPr>
        <p:spPr>
          <a:xfrm>
            <a:off x="7163116" y="6051714"/>
            <a:ext cx="301685" cy="369332"/>
          </a:xfrm>
          <a:prstGeom prst="rect">
            <a:avLst/>
          </a:prstGeom>
          <a:solidFill>
            <a:schemeClr val="accent1"/>
          </a:solidFill>
          <a:ln w="28575">
            <a:solidFill>
              <a:schemeClr val="tx1"/>
            </a:solidFill>
            <a:prstDash val="solid"/>
          </a:ln>
        </p:spPr>
        <p:txBody>
          <a:bodyPr wrap="none" rtlCol="0">
            <a:spAutoFit/>
          </a:bodyPr>
          <a:lstStyle/>
          <a:p>
            <a:pPr algn="ctr"/>
            <a:r>
              <a:rPr lang="en-GB" b="1" dirty="0">
                <a:solidFill>
                  <a:schemeClr val="bg1"/>
                </a:solidFill>
              </a:rPr>
              <a:t>2</a:t>
            </a:r>
          </a:p>
        </p:txBody>
      </p:sp>
      <p:sp>
        <p:nvSpPr>
          <p:cNvPr id="86" name="TextBox 85"/>
          <p:cNvSpPr txBox="1"/>
          <p:nvPr/>
        </p:nvSpPr>
        <p:spPr>
          <a:xfrm>
            <a:off x="770386" y="4827307"/>
            <a:ext cx="301685" cy="369332"/>
          </a:xfrm>
          <a:prstGeom prst="rect">
            <a:avLst/>
          </a:prstGeom>
          <a:solidFill>
            <a:schemeClr val="accent1"/>
          </a:solidFill>
          <a:ln w="28575">
            <a:solidFill>
              <a:schemeClr val="tx1"/>
            </a:solidFill>
            <a:prstDash val="solid"/>
          </a:ln>
        </p:spPr>
        <p:txBody>
          <a:bodyPr wrap="none" rtlCol="0">
            <a:spAutoFit/>
          </a:bodyPr>
          <a:lstStyle/>
          <a:p>
            <a:pPr algn="ctr"/>
            <a:r>
              <a:rPr lang="en-GB" b="1" dirty="0">
                <a:solidFill>
                  <a:schemeClr val="bg1"/>
                </a:solidFill>
              </a:rPr>
              <a:t>3</a:t>
            </a:r>
          </a:p>
        </p:txBody>
      </p:sp>
      <p:cxnSp>
        <p:nvCxnSpPr>
          <p:cNvPr id="88" name="Straight Arrow Connector 87"/>
          <p:cNvCxnSpPr>
            <a:cxnSpLocks/>
            <a:stCxn id="86" idx="0"/>
          </p:cNvCxnSpPr>
          <p:nvPr/>
        </p:nvCxnSpPr>
        <p:spPr>
          <a:xfrm flipV="1">
            <a:off x="921229" y="4289612"/>
            <a:ext cx="304937" cy="53769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a:cxnSpLocks/>
            <a:stCxn id="85" idx="0"/>
          </p:cNvCxnSpPr>
          <p:nvPr/>
        </p:nvCxnSpPr>
        <p:spPr>
          <a:xfrm flipV="1">
            <a:off x="7313959" y="5614147"/>
            <a:ext cx="444994" cy="437567"/>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a:cxnSpLocks/>
            <a:stCxn id="85" idx="0"/>
          </p:cNvCxnSpPr>
          <p:nvPr/>
        </p:nvCxnSpPr>
        <p:spPr>
          <a:xfrm flipH="1" flipV="1">
            <a:off x="6868964" y="5614147"/>
            <a:ext cx="444995" cy="437567"/>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a:cxnSpLocks/>
            <a:stCxn id="84" idx="0"/>
          </p:cNvCxnSpPr>
          <p:nvPr/>
        </p:nvCxnSpPr>
        <p:spPr>
          <a:xfrm flipH="1" flipV="1">
            <a:off x="3298121" y="5630754"/>
            <a:ext cx="722716" cy="474748"/>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a:cxnSpLocks/>
            <a:stCxn id="84" idx="0"/>
          </p:cNvCxnSpPr>
          <p:nvPr/>
        </p:nvCxnSpPr>
        <p:spPr>
          <a:xfrm flipV="1">
            <a:off x="4020837" y="5715990"/>
            <a:ext cx="678910" cy="389512"/>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0112855"/>
      </p:ext>
    </p:extLst>
  </p:cSld>
  <p:clrMapOvr>
    <a:masterClrMapping/>
  </p:clrMapOvr>
</p:sld>
</file>

<file path=ppt/theme/theme1.xml><?xml version="1.0" encoding="utf-8"?>
<a:theme xmlns:a="http://schemas.openxmlformats.org/drawingml/2006/main" name="RDASmallLog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RDASmallLogo" id="{4710AFFA-5DDA-48A3-9A1C-9977E65F7716}" vid="{150653F5-A674-4B7B-99B8-A37FD8EA78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RDASmallLogo</Template>
  <TotalTime>32</TotalTime>
  <Words>988</Words>
  <Application>Microsoft Office PowerPoint</Application>
  <PresentationFormat>On-screen Show (4:3)</PresentationFormat>
  <Paragraphs>163</Paragraphs>
  <Slides>11</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Wingdings</vt:lpstr>
      <vt:lpstr>RDASmallLogo</vt:lpstr>
      <vt:lpstr>LRM-RDA</vt:lpstr>
      <vt:lpstr>Overview</vt:lpstr>
      <vt:lpstr>PowerPoint Presentation</vt:lpstr>
      <vt:lpstr>RDA Manifestation statement</vt:lpstr>
      <vt:lpstr>RDA Manifestation statements</vt:lpstr>
      <vt:lpstr>Normalized transcription</vt:lpstr>
      <vt:lpstr>4-fold path - description</vt:lpstr>
      <vt:lpstr>4-fold path - identification</vt:lpstr>
      <vt:lpstr>PowerPoint Presentation</vt:lpstr>
      <vt:lpstr>PowerPoint Presentation</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LRM-RDA</dc:title>
  <dc:creator>Gordon Dunsire</dc:creator>
  <cp:lastModifiedBy>Gordon Dunsire</cp:lastModifiedBy>
  <cp:revision>7</cp:revision>
  <dcterms:created xsi:type="dcterms:W3CDTF">2017-08-20T12:15:24Z</dcterms:created>
  <dcterms:modified xsi:type="dcterms:W3CDTF">2017-08-20T12:48:10Z</dcterms:modified>
</cp:coreProperties>
</file>