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9" r:id="rId3"/>
    <p:sldId id="268" r:id="rId4"/>
    <p:sldId id="269" r:id="rId5"/>
    <p:sldId id="261" r:id="rId6"/>
    <p:sldId id="274" r:id="rId7"/>
    <p:sldId id="262" r:id="rId8"/>
    <p:sldId id="265" r:id="rId9"/>
    <p:sldId id="272" r:id="rId10"/>
    <p:sldId id="280" r:id="rId11"/>
    <p:sldId id="281" r:id="rId12"/>
    <p:sldId id="263" r:id="rId13"/>
    <p:sldId id="277" r:id="rId14"/>
    <p:sldId id="278" r:id="rId15"/>
    <p:sldId id="275" r:id="rId16"/>
    <p:sldId id="276" r:id="rId17"/>
    <p:sldId id="258" r:id="rId18"/>
    <p:sldId id="267" r:id="rId19"/>
    <p:sldId id="270" r:id="rId20"/>
    <p:sldId id="271" r:id="rId21"/>
    <p:sldId id="273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hyperlink" Target="https://www.bu.uni.wroc.pl/e-zrodla/bazy-danych-uklad-alfabetyczny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www.bu.uni.wroc.pl/e-zrodla/bazy-danych-uklad-alfabetyczn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1F5FB-2814-4480-A1A4-1FBF3DBA1C3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508EB5B-2048-4792-ADF2-37BCC97355F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Na witrynie Biblioteki Uniwersyteckiej w zakładce E-źródła zamieszczone są linki do wszystkich aktualnie subskrybowanych elektronicznych źródeł informacji:</a:t>
          </a:r>
          <a:endParaRPr lang="en-US"/>
        </a:p>
      </dgm:t>
    </dgm:pt>
    <dgm:pt modelId="{537FB7DC-EC53-4DCD-A8FD-7C5D79727A42}" type="parTrans" cxnId="{B5F53761-813A-4D06-A068-679F8EA4E0CA}">
      <dgm:prSet/>
      <dgm:spPr/>
      <dgm:t>
        <a:bodyPr/>
        <a:lstStyle/>
        <a:p>
          <a:endParaRPr lang="en-US"/>
        </a:p>
      </dgm:t>
    </dgm:pt>
    <dgm:pt modelId="{61640BF6-ABF0-4E22-BEEC-6D59AE9E4B02}" type="sibTrans" cxnId="{B5F53761-813A-4D06-A068-679F8EA4E0CA}">
      <dgm:prSet/>
      <dgm:spPr/>
      <dgm:t>
        <a:bodyPr/>
        <a:lstStyle/>
        <a:p>
          <a:endParaRPr lang="en-US"/>
        </a:p>
      </dgm:t>
    </dgm:pt>
    <dgm:pt modelId="{57A88FDE-108F-44C3-8306-18FF63FF2BA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>
              <a:hlinkClick xmlns:r="http://schemas.openxmlformats.org/officeDocument/2006/relationships" r:id="rId1"/>
            </a:rPr>
            <a:t>https://www.bu.uni.wroc.pl/e-zrodla/bazy-danych-uklad-alfabetyczny</a:t>
          </a:r>
          <a:endParaRPr lang="en-US"/>
        </a:p>
      </dgm:t>
    </dgm:pt>
    <dgm:pt modelId="{100507A0-14DD-4A75-99D0-E92F1F6D7CF7}" type="parTrans" cxnId="{DED0945A-1888-445D-81C7-3A69851F2D7E}">
      <dgm:prSet/>
      <dgm:spPr/>
      <dgm:t>
        <a:bodyPr/>
        <a:lstStyle/>
        <a:p>
          <a:endParaRPr lang="en-US"/>
        </a:p>
      </dgm:t>
    </dgm:pt>
    <dgm:pt modelId="{7265A8D4-F270-4903-84D3-6788EC6769A1}" type="sibTrans" cxnId="{DED0945A-1888-445D-81C7-3A69851F2D7E}">
      <dgm:prSet/>
      <dgm:spPr/>
      <dgm:t>
        <a:bodyPr/>
        <a:lstStyle/>
        <a:p>
          <a:endParaRPr lang="en-US"/>
        </a:p>
      </dgm:t>
    </dgm:pt>
    <dgm:pt modelId="{02D1C9A8-5C37-4554-B7C3-515850E68D4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Część zasobów dostępna jest również w modelu </a:t>
          </a:r>
          <a:r>
            <a:rPr lang="pl-PL" b="1"/>
            <a:t>OPEN ACCESS</a:t>
          </a:r>
          <a:endParaRPr lang="en-US"/>
        </a:p>
      </dgm:t>
    </dgm:pt>
    <dgm:pt modelId="{256737E7-C04A-4937-8C34-D23BD4FF5647}" type="parTrans" cxnId="{164CEEFA-5DE8-4F1A-AF40-B8220CAC002F}">
      <dgm:prSet/>
      <dgm:spPr/>
      <dgm:t>
        <a:bodyPr/>
        <a:lstStyle/>
        <a:p>
          <a:endParaRPr lang="en-US"/>
        </a:p>
      </dgm:t>
    </dgm:pt>
    <dgm:pt modelId="{694D85A9-24C5-4B95-B0C8-8EACAD4D4CE3}" type="sibTrans" cxnId="{164CEEFA-5DE8-4F1A-AF40-B8220CAC002F}">
      <dgm:prSet/>
      <dgm:spPr/>
      <dgm:t>
        <a:bodyPr/>
        <a:lstStyle/>
        <a:p>
          <a:endParaRPr lang="en-US"/>
        </a:p>
      </dgm:t>
    </dgm:pt>
    <dgm:pt modelId="{340D10DB-A5F9-4F93-8D72-D3A80E95C508}" type="pres">
      <dgm:prSet presAssocID="{D2C1F5FB-2814-4480-A1A4-1FBF3DBA1C37}" presName="root" presStyleCnt="0">
        <dgm:presLayoutVars>
          <dgm:dir/>
          <dgm:resizeHandles val="exact"/>
        </dgm:presLayoutVars>
      </dgm:prSet>
      <dgm:spPr/>
    </dgm:pt>
    <dgm:pt modelId="{46A39C32-FCDF-4983-B37A-271236ED7826}" type="pres">
      <dgm:prSet presAssocID="{A508EB5B-2048-4792-ADF2-37BCC97355F6}" presName="compNode" presStyleCnt="0"/>
      <dgm:spPr/>
    </dgm:pt>
    <dgm:pt modelId="{3491013F-C912-4B0C-9480-BBEB8B432ED1}" type="pres">
      <dgm:prSet presAssocID="{A508EB5B-2048-4792-ADF2-37BCC97355F6}" presName="bgRect" presStyleLbl="bgShp" presStyleIdx="0" presStyleCnt="3"/>
      <dgm:spPr/>
    </dgm:pt>
    <dgm:pt modelId="{174AF19C-C9BF-4D2A-9480-00ED040C5523}" type="pres">
      <dgm:prSet presAssocID="{A508EB5B-2048-4792-ADF2-37BCC97355F6}" presName="iconRect" presStyleLbl="node1" presStyleIdx="0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  <dgm:extLst/>
    </dgm:pt>
    <dgm:pt modelId="{DF090AFD-FA31-47AC-AEAD-4C882C3CD566}" type="pres">
      <dgm:prSet presAssocID="{A508EB5B-2048-4792-ADF2-37BCC97355F6}" presName="spaceRect" presStyleCnt="0"/>
      <dgm:spPr/>
    </dgm:pt>
    <dgm:pt modelId="{5079B0A7-3D9B-47D6-BFFD-B2BB9CB4E7EC}" type="pres">
      <dgm:prSet presAssocID="{A508EB5B-2048-4792-ADF2-37BCC97355F6}" presName="parTx" presStyleLbl="revTx" presStyleIdx="0" presStyleCnt="3">
        <dgm:presLayoutVars>
          <dgm:chMax val="0"/>
          <dgm:chPref val="0"/>
        </dgm:presLayoutVars>
      </dgm:prSet>
      <dgm:spPr/>
    </dgm:pt>
    <dgm:pt modelId="{5CA38F2D-5402-4772-B398-232207E70766}" type="pres">
      <dgm:prSet presAssocID="{61640BF6-ABF0-4E22-BEEC-6D59AE9E4B02}" presName="sibTrans" presStyleCnt="0"/>
      <dgm:spPr/>
    </dgm:pt>
    <dgm:pt modelId="{B91581A4-2E7A-4086-B30B-745EA11E08E9}" type="pres">
      <dgm:prSet presAssocID="{57A88FDE-108F-44C3-8306-18FF63FF2BA1}" presName="compNode" presStyleCnt="0"/>
      <dgm:spPr/>
    </dgm:pt>
    <dgm:pt modelId="{9D6A965D-4584-4818-B155-6A171C288ECE}" type="pres">
      <dgm:prSet presAssocID="{57A88FDE-108F-44C3-8306-18FF63FF2BA1}" presName="bgRect" presStyleLbl="bgShp" presStyleIdx="1" presStyleCnt="3"/>
      <dgm:spPr/>
    </dgm:pt>
    <dgm:pt modelId="{B6ECB3FE-78CD-45E8-8499-9B0C7CEC4C7D}" type="pres">
      <dgm:prSet presAssocID="{57A88FDE-108F-44C3-8306-18FF63FF2B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0BFDE4E-34F8-49FE-A2EB-3F199DEF649C}" type="pres">
      <dgm:prSet presAssocID="{57A88FDE-108F-44C3-8306-18FF63FF2BA1}" presName="spaceRect" presStyleCnt="0"/>
      <dgm:spPr/>
    </dgm:pt>
    <dgm:pt modelId="{63221D68-9E2F-434E-8224-42E8484650EE}" type="pres">
      <dgm:prSet presAssocID="{57A88FDE-108F-44C3-8306-18FF63FF2BA1}" presName="parTx" presStyleLbl="revTx" presStyleIdx="1" presStyleCnt="3">
        <dgm:presLayoutVars>
          <dgm:chMax val="0"/>
          <dgm:chPref val="0"/>
        </dgm:presLayoutVars>
      </dgm:prSet>
      <dgm:spPr/>
    </dgm:pt>
    <dgm:pt modelId="{2BDAB9FF-6ACF-4DAB-A30D-7285D4CAE144}" type="pres">
      <dgm:prSet presAssocID="{7265A8D4-F270-4903-84D3-6788EC6769A1}" presName="sibTrans" presStyleCnt="0"/>
      <dgm:spPr/>
    </dgm:pt>
    <dgm:pt modelId="{D144D894-8459-4FE3-9319-CB0F265DC115}" type="pres">
      <dgm:prSet presAssocID="{02D1C9A8-5C37-4554-B7C3-515850E68D49}" presName="compNode" presStyleCnt="0"/>
      <dgm:spPr/>
    </dgm:pt>
    <dgm:pt modelId="{88A66F40-8B23-4A5A-AA8D-96B3463CB4C5}" type="pres">
      <dgm:prSet presAssocID="{02D1C9A8-5C37-4554-B7C3-515850E68D49}" presName="bgRect" presStyleLbl="bgShp" presStyleIdx="2" presStyleCnt="3"/>
      <dgm:spPr/>
    </dgm:pt>
    <dgm:pt modelId="{C6557076-E704-4F3D-8909-09B5FD8562F8}" type="pres">
      <dgm:prSet presAssocID="{02D1C9A8-5C37-4554-B7C3-515850E68D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CAE033-4272-4CE2-A31C-57B1F800C1F2}" type="pres">
      <dgm:prSet presAssocID="{02D1C9A8-5C37-4554-B7C3-515850E68D49}" presName="spaceRect" presStyleCnt="0"/>
      <dgm:spPr/>
    </dgm:pt>
    <dgm:pt modelId="{F397D513-9436-4367-8883-4D9F055A1853}" type="pres">
      <dgm:prSet presAssocID="{02D1C9A8-5C37-4554-B7C3-515850E68D4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11632D-B40B-4449-80A4-2CF7D07C6F1B}" type="presOf" srcId="{A508EB5B-2048-4792-ADF2-37BCC97355F6}" destId="{5079B0A7-3D9B-47D6-BFFD-B2BB9CB4E7EC}" srcOrd="0" destOrd="0" presId="urn:microsoft.com/office/officeart/2018/2/layout/IconVerticalSolidList"/>
    <dgm:cxn modelId="{B5F53761-813A-4D06-A068-679F8EA4E0CA}" srcId="{D2C1F5FB-2814-4480-A1A4-1FBF3DBA1C37}" destId="{A508EB5B-2048-4792-ADF2-37BCC97355F6}" srcOrd="0" destOrd="0" parTransId="{537FB7DC-EC53-4DCD-A8FD-7C5D79727A42}" sibTransId="{61640BF6-ABF0-4E22-BEEC-6D59AE9E4B02}"/>
    <dgm:cxn modelId="{DED0945A-1888-445D-81C7-3A69851F2D7E}" srcId="{D2C1F5FB-2814-4480-A1A4-1FBF3DBA1C37}" destId="{57A88FDE-108F-44C3-8306-18FF63FF2BA1}" srcOrd="1" destOrd="0" parTransId="{100507A0-14DD-4A75-99D0-E92F1F6D7CF7}" sibTransId="{7265A8D4-F270-4903-84D3-6788EC6769A1}"/>
    <dgm:cxn modelId="{0E40A58B-00F5-4AED-A28D-EA8C5CF8961F}" type="presOf" srcId="{02D1C9A8-5C37-4554-B7C3-515850E68D49}" destId="{F397D513-9436-4367-8883-4D9F055A1853}" srcOrd="0" destOrd="0" presId="urn:microsoft.com/office/officeart/2018/2/layout/IconVerticalSolidList"/>
    <dgm:cxn modelId="{6B016D98-CE14-4A9C-95AA-85D85C49420E}" type="presOf" srcId="{57A88FDE-108F-44C3-8306-18FF63FF2BA1}" destId="{63221D68-9E2F-434E-8224-42E8484650EE}" srcOrd="0" destOrd="0" presId="urn:microsoft.com/office/officeart/2018/2/layout/IconVerticalSolidList"/>
    <dgm:cxn modelId="{F45EE5C8-B7BA-4802-924A-4AF3A7AF0A61}" type="presOf" srcId="{D2C1F5FB-2814-4480-A1A4-1FBF3DBA1C37}" destId="{340D10DB-A5F9-4F93-8D72-D3A80E95C508}" srcOrd="0" destOrd="0" presId="urn:microsoft.com/office/officeart/2018/2/layout/IconVerticalSolidList"/>
    <dgm:cxn modelId="{164CEEFA-5DE8-4F1A-AF40-B8220CAC002F}" srcId="{D2C1F5FB-2814-4480-A1A4-1FBF3DBA1C37}" destId="{02D1C9A8-5C37-4554-B7C3-515850E68D49}" srcOrd="2" destOrd="0" parTransId="{256737E7-C04A-4937-8C34-D23BD4FF5647}" sibTransId="{694D85A9-24C5-4B95-B0C8-8EACAD4D4CE3}"/>
    <dgm:cxn modelId="{0CA3BF05-518F-4733-A99F-528B73C65F13}" type="presParOf" srcId="{340D10DB-A5F9-4F93-8D72-D3A80E95C508}" destId="{46A39C32-FCDF-4983-B37A-271236ED7826}" srcOrd="0" destOrd="0" presId="urn:microsoft.com/office/officeart/2018/2/layout/IconVerticalSolidList"/>
    <dgm:cxn modelId="{65154C70-C1DA-4C44-BDDB-0A788960C8B7}" type="presParOf" srcId="{46A39C32-FCDF-4983-B37A-271236ED7826}" destId="{3491013F-C912-4B0C-9480-BBEB8B432ED1}" srcOrd="0" destOrd="0" presId="urn:microsoft.com/office/officeart/2018/2/layout/IconVerticalSolidList"/>
    <dgm:cxn modelId="{807852AA-2B7A-4481-B43F-20E01A6D9048}" type="presParOf" srcId="{46A39C32-FCDF-4983-B37A-271236ED7826}" destId="{174AF19C-C9BF-4D2A-9480-00ED040C5523}" srcOrd="1" destOrd="0" presId="urn:microsoft.com/office/officeart/2018/2/layout/IconVerticalSolidList"/>
    <dgm:cxn modelId="{9C2C7B63-46A3-40D0-BE90-684C66A0B4AE}" type="presParOf" srcId="{46A39C32-FCDF-4983-B37A-271236ED7826}" destId="{DF090AFD-FA31-47AC-AEAD-4C882C3CD566}" srcOrd="2" destOrd="0" presId="urn:microsoft.com/office/officeart/2018/2/layout/IconVerticalSolidList"/>
    <dgm:cxn modelId="{5A65F280-233C-4A2D-A890-5D634A9C0621}" type="presParOf" srcId="{46A39C32-FCDF-4983-B37A-271236ED7826}" destId="{5079B0A7-3D9B-47D6-BFFD-B2BB9CB4E7EC}" srcOrd="3" destOrd="0" presId="urn:microsoft.com/office/officeart/2018/2/layout/IconVerticalSolidList"/>
    <dgm:cxn modelId="{4D1145DD-50AD-458E-9FF3-140F1C8277B7}" type="presParOf" srcId="{340D10DB-A5F9-4F93-8D72-D3A80E95C508}" destId="{5CA38F2D-5402-4772-B398-232207E70766}" srcOrd="1" destOrd="0" presId="urn:microsoft.com/office/officeart/2018/2/layout/IconVerticalSolidList"/>
    <dgm:cxn modelId="{A715D1A8-563D-403F-904D-58126905E256}" type="presParOf" srcId="{340D10DB-A5F9-4F93-8D72-D3A80E95C508}" destId="{B91581A4-2E7A-4086-B30B-745EA11E08E9}" srcOrd="2" destOrd="0" presId="urn:microsoft.com/office/officeart/2018/2/layout/IconVerticalSolidList"/>
    <dgm:cxn modelId="{F6EA78AB-E57E-4CCD-B089-AB9541FEBCD2}" type="presParOf" srcId="{B91581A4-2E7A-4086-B30B-745EA11E08E9}" destId="{9D6A965D-4584-4818-B155-6A171C288ECE}" srcOrd="0" destOrd="0" presId="urn:microsoft.com/office/officeart/2018/2/layout/IconVerticalSolidList"/>
    <dgm:cxn modelId="{B9190FEF-D07B-4455-ABEF-FEF182305796}" type="presParOf" srcId="{B91581A4-2E7A-4086-B30B-745EA11E08E9}" destId="{B6ECB3FE-78CD-45E8-8499-9B0C7CEC4C7D}" srcOrd="1" destOrd="0" presId="urn:microsoft.com/office/officeart/2018/2/layout/IconVerticalSolidList"/>
    <dgm:cxn modelId="{40C29068-0D3E-49E2-BB5B-AA6B147C8B9E}" type="presParOf" srcId="{B91581A4-2E7A-4086-B30B-745EA11E08E9}" destId="{20BFDE4E-34F8-49FE-A2EB-3F199DEF649C}" srcOrd="2" destOrd="0" presId="urn:microsoft.com/office/officeart/2018/2/layout/IconVerticalSolidList"/>
    <dgm:cxn modelId="{91B5CB96-C3A9-4888-A099-86EC98CA06EC}" type="presParOf" srcId="{B91581A4-2E7A-4086-B30B-745EA11E08E9}" destId="{63221D68-9E2F-434E-8224-42E8484650EE}" srcOrd="3" destOrd="0" presId="urn:microsoft.com/office/officeart/2018/2/layout/IconVerticalSolidList"/>
    <dgm:cxn modelId="{5A9F22A1-66A5-46B7-B15C-B57768D6D3A9}" type="presParOf" srcId="{340D10DB-A5F9-4F93-8D72-D3A80E95C508}" destId="{2BDAB9FF-6ACF-4DAB-A30D-7285D4CAE144}" srcOrd="3" destOrd="0" presId="urn:microsoft.com/office/officeart/2018/2/layout/IconVerticalSolidList"/>
    <dgm:cxn modelId="{EA110CC1-1890-4284-AB22-39E65607B3CF}" type="presParOf" srcId="{340D10DB-A5F9-4F93-8D72-D3A80E95C508}" destId="{D144D894-8459-4FE3-9319-CB0F265DC115}" srcOrd="4" destOrd="0" presId="urn:microsoft.com/office/officeart/2018/2/layout/IconVerticalSolidList"/>
    <dgm:cxn modelId="{15F33339-C2EE-4CD3-8184-C8700EF15217}" type="presParOf" srcId="{D144D894-8459-4FE3-9319-CB0F265DC115}" destId="{88A66F40-8B23-4A5A-AA8D-96B3463CB4C5}" srcOrd="0" destOrd="0" presId="urn:microsoft.com/office/officeart/2018/2/layout/IconVerticalSolidList"/>
    <dgm:cxn modelId="{D058F74E-0F50-47D3-BD88-1B4C88EB45DE}" type="presParOf" srcId="{D144D894-8459-4FE3-9319-CB0F265DC115}" destId="{C6557076-E704-4F3D-8909-09B5FD8562F8}" srcOrd="1" destOrd="0" presId="urn:microsoft.com/office/officeart/2018/2/layout/IconVerticalSolidList"/>
    <dgm:cxn modelId="{B37A3BEC-C85C-47A3-9F7A-A86E0E8416CB}" type="presParOf" srcId="{D144D894-8459-4FE3-9319-CB0F265DC115}" destId="{58CAE033-4272-4CE2-A31C-57B1F800C1F2}" srcOrd="2" destOrd="0" presId="urn:microsoft.com/office/officeart/2018/2/layout/IconVerticalSolidList"/>
    <dgm:cxn modelId="{39E7FFDC-E252-4E84-9E70-4E15A20E26A8}" type="presParOf" srcId="{D144D894-8459-4FE3-9319-CB0F265DC115}" destId="{F397D513-9436-4367-8883-4D9F055A18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D7859-9FBA-4BD9-8C62-DE3ACB79E85C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39B22B-D1F2-4322-9676-12773983FC12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wzrost </a:t>
          </a:r>
          <a:r>
            <a:rPr lang="pl-PL" sz="2000" dirty="0" err="1">
              <a:latin typeface="Arial" panose="020B0604020202020204" pitchFamily="34" charset="0"/>
              <a:cs typeface="Arial" panose="020B0604020202020204" pitchFamily="34" charset="0"/>
            </a:rPr>
            <a:t>cytowalności</a:t>
          </a: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 prac umieszczonych w otwartym dostępie,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8CA0F8-B09A-456B-9802-93D21130DA82}" type="parTrans" cxnId="{A83F0DB0-DF39-4674-94A0-1EC7881482CF}">
      <dgm:prSet/>
      <dgm:spPr/>
      <dgm:t>
        <a:bodyPr/>
        <a:lstStyle/>
        <a:p>
          <a:endParaRPr lang="en-US"/>
        </a:p>
      </dgm:t>
    </dgm:pt>
    <dgm:pt modelId="{90850E0A-1858-4B46-BBBB-C73ECD4F0A69}" type="sibTrans" cxnId="{A83F0DB0-DF39-4674-94A0-1EC7881482CF}">
      <dgm:prSet/>
      <dgm:spPr/>
      <dgm:t>
        <a:bodyPr/>
        <a:lstStyle/>
        <a:p>
          <a:endParaRPr lang="en-US"/>
        </a:p>
      </dgm:t>
    </dgm:pt>
    <dgm:pt modelId="{95B4D923-8EC1-44AB-98F3-3740985F6EC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l-PL" dirty="0"/>
            <a:t>zwiększenie ,,widoczności" dorobku naukowego - prace umieszczane w Repozytorium  </a:t>
          </a:r>
          <a:r>
            <a:rPr lang="pl-PL" dirty="0" err="1"/>
            <a:t>UWr</a:t>
          </a:r>
          <a:r>
            <a:rPr lang="pl-PL" dirty="0"/>
            <a:t> są indeksowane przez światowe wyszukiwarki naukowe Google Scholar, Base (Bielefeld </a:t>
          </a:r>
          <a:r>
            <a:rPr lang="pl-PL" dirty="0" err="1"/>
            <a:t>Academic</a:t>
          </a:r>
          <a:r>
            <a:rPr lang="pl-PL" dirty="0"/>
            <a:t> </a:t>
          </a:r>
          <a:r>
            <a:rPr lang="pl-PL" dirty="0" err="1"/>
            <a:t>Search</a:t>
          </a:r>
          <a:r>
            <a:rPr lang="pl-PL" dirty="0"/>
            <a:t> Engine), </a:t>
          </a:r>
          <a:r>
            <a:rPr lang="pl-PL" dirty="0" err="1"/>
            <a:t>Scientific</a:t>
          </a:r>
          <a:r>
            <a:rPr lang="pl-PL" dirty="0"/>
            <a:t>  </a:t>
          </a:r>
          <a:r>
            <a:rPr lang="pl-PL" dirty="0" err="1"/>
            <a:t>Commons</a:t>
          </a:r>
          <a:r>
            <a:rPr lang="pl-PL" dirty="0"/>
            <a:t> oraz agregatory repozytoriów: Driver, CEON, DART-Europe E-</a:t>
          </a:r>
          <a:r>
            <a:rPr lang="pl-PL" dirty="0" err="1"/>
            <a:t>theses</a:t>
          </a:r>
          <a:r>
            <a:rPr lang="pl-PL" dirty="0"/>
            <a:t> Portal,</a:t>
          </a:r>
          <a:endParaRPr lang="en-US" dirty="0"/>
        </a:p>
      </dgm:t>
    </dgm:pt>
    <dgm:pt modelId="{762C5B5D-97F7-40C8-88B9-1B0832CAB7E3}" type="parTrans" cxnId="{49C78819-CAD1-4FF8-8BB2-A083E2E522A3}">
      <dgm:prSet/>
      <dgm:spPr/>
      <dgm:t>
        <a:bodyPr/>
        <a:lstStyle/>
        <a:p>
          <a:endParaRPr lang="en-US"/>
        </a:p>
      </dgm:t>
    </dgm:pt>
    <dgm:pt modelId="{49573746-1D7E-4DBD-8914-00444A03E2E3}" type="sibTrans" cxnId="{49C78819-CAD1-4FF8-8BB2-A083E2E522A3}">
      <dgm:prSet/>
      <dgm:spPr/>
      <dgm:t>
        <a:bodyPr/>
        <a:lstStyle/>
        <a:p>
          <a:endParaRPr lang="en-US"/>
        </a:p>
      </dgm:t>
    </dgm:pt>
    <dgm:pt modelId="{A299E71C-72DE-4964-A26C-24A30F661FF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powszechność i szybkość dostępu do badań,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CB4E5-1157-47E8-AC35-257C4980B548}" type="parTrans" cxnId="{F1769441-E2A7-44AE-A640-2C5BF827FA1B}">
      <dgm:prSet/>
      <dgm:spPr/>
      <dgm:t>
        <a:bodyPr/>
        <a:lstStyle/>
        <a:p>
          <a:endParaRPr lang="en-US"/>
        </a:p>
      </dgm:t>
    </dgm:pt>
    <dgm:pt modelId="{61F7C793-11E0-4373-ADA5-E8193FF8FA50}" type="sibTrans" cxnId="{F1769441-E2A7-44AE-A640-2C5BF827FA1B}">
      <dgm:prSet/>
      <dgm:spPr/>
      <dgm:t>
        <a:bodyPr/>
        <a:lstStyle/>
        <a:p>
          <a:endParaRPr lang="en-US"/>
        </a:p>
      </dgm:t>
    </dgm:pt>
    <dgm:pt modelId="{68457D30-375E-453B-98B8-B39196CCA8E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zabezpieczenie dokumentów zdeponowanych w Repozytorium – każdy dokument otrzymuje unikatowy identyfikator cyfrowy (DOI), dzięki któremu nie ginie w sieci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12A64-F444-43E1-AA01-111B6FEA036F}" type="parTrans" cxnId="{0FA90051-9C35-4108-B535-EB27AF3509FA}">
      <dgm:prSet/>
      <dgm:spPr/>
      <dgm:t>
        <a:bodyPr/>
        <a:lstStyle/>
        <a:p>
          <a:endParaRPr lang="en-US"/>
        </a:p>
      </dgm:t>
    </dgm:pt>
    <dgm:pt modelId="{1AC1C2FB-00C1-46F7-BD42-CAA33B05163B}" type="sibTrans" cxnId="{0FA90051-9C35-4108-B535-EB27AF3509FA}">
      <dgm:prSet/>
      <dgm:spPr/>
      <dgm:t>
        <a:bodyPr/>
        <a:lstStyle/>
        <a:p>
          <a:endParaRPr lang="en-US"/>
        </a:p>
      </dgm:t>
    </dgm:pt>
    <dgm:pt modelId="{BCBFF541-6B70-4529-BFC8-CED35CBE05D6}" type="pres">
      <dgm:prSet presAssocID="{D77D7859-9FBA-4BD9-8C62-DE3ACB79E85C}" presName="linear" presStyleCnt="0">
        <dgm:presLayoutVars>
          <dgm:animLvl val="lvl"/>
          <dgm:resizeHandles val="exact"/>
        </dgm:presLayoutVars>
      </dgm:prSet>
      <dgm:spPr/>
    </dgm:pt>
    <dgm:pt modelId="{F25E82B1-E4CD-4D48-99A7-62E52F4469BD}" type="pres">
      <dgm:prSet presAssocID="{1139B22B-D1F2-4322-9676-12773983FC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3DF885-1C75-478E-A622-5CC3BE26C80E}" type="pres">
      <dgm:prSet presAssocID="{90850E0A-1858-4B46-BBBB-C73ECD4F0A69}" presName="spacer" presStyleCnt="0"/>
      <dgm:spPr/>
    </dgm:pt>
    <dgm:pt modelId="{8F3F2EB3-C9AE-4CD2-8E8D-10BBC9E634DB}" type="pres">
      <dgm:prSet presAssocID="{95B4D923-8EC1-44AB-98F3-3740985F6E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AC2C0D-179A-496C-B1D6-4EF4F74BBBEE}" type="pres">
      <dgm:prSet presAssocID="{49573746-1D7E-4DBD-8914-00444A03E2E3}" presName="spacer" presStyleCnt="0"/>
      <dgm:spPr/>
    </dgm:pt>
    <dgm:pt modelId="{1ED4A61A-16D6-4A14-828D-AC5FB471C78E}" type="pres">
      <dgm:prSet presAssocID="{A299E71C-72DE-4964-A26C-24A30F661FF3}" presName="parentText" presStyleLbl="node1" presStyleIdx="2" presStyleCnt="4" custLinFactNeighborX="1399" custLinFactNeighborY="49521">
        <dgm:presLayoutVars>
          <dgm:chMax val="0"/>
          <dgm:bulletEnabled val="1"/>
        </dgm:presLayoutVars>
      </dgm:prSet>
      <dgm:spPr/>
    </dgm:pt>
    <dgm:pt modelId="{98635FFA-CE85-4ABD-8A78-B91E50F10FA1}" type="pres">
      <dgm:prSet presAssocID="{61F7C793-11E0-4373-ADA5-E8193FF8FA50}" presName="spacer" presStyleCnt="0"/>
      <dgm:spPr/>
    </dgm:pt>
    <dgm:pt modelId="{7285FF6C-F44F-48A5-A519-D69DFB40B72A}" type="pres">
      <dgm:prSet presAssocID="{68457D30-375E-453B-98B8-B39196CCA8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D27202-0E07-49A0-9A98-D152A5C6E350}" type="presOf" srcId="{A299E71C-72DE-4964-A26C-24A30F661FF3}" destId="{1ED4A61A-16D6-4A14-828D-AC5FB471C78E}" srcOrd="0" destOrd="0" presId="urn:microsoft.com/office/officeart/2005/8/layout/vList2"/>
    <dgm:cxn modelId="{49C78819-CAD1-4FF8-8BB2-A083E2E522A3}" srcId="{D77D7859-9FBA-4BD9-8C62-DE3ACB79E85C}" destId="{95B4D923-8EC1-44AB-98F3-3740985F6EC5}" srcOrd="1" destOrd="0" parTransId="{762C5B5D-97F7-40C8-88B9-1B0832CAB7E3}" sibTransId="{49573746-1D7E-4DBD-8914-00444A03E2E3}"/>
    <dgm:cxn modelId="{05938A32-2B89-435E-99CC-E11CD3972F06}" type="presOf" srcId="{68457D30-375E-453B-98B8-B39196CCA8E8}" destId="{7285FF6C-F44F-48A5-A519-D69DFB40B72A}" srcOrd="0" destOrd="0" presId="urn:microsoft.com/office/officeart/2005/8/layout/vList2"/>
    <dgm:cxn modelId="{F1769441-E2A7-44AE-A640-2C5BF827FA1B}" srcId="{D77D7859-9FBA-4BD9-8C62-DE3ACB79E85C}" destId="{A299E71C-72DE-4964-A26C-24A30F661FF3}" srcOrd="2" destOrd="0" parTransId="{8B1CB4E5-1157-47E8-AC35-257C4980B548}" sibTransId="{61F7C793-11E0-4373-ADA5-E8193FF8FA50}"/>
    <dgm:cxn modelId="{0FA90051-9C35-4108-B535-EB27AF3509FA}" srcId="{D77D7859-9FBA-4BD9-8C62-DE3ACB79E85C}" destId="{68457D30-375E-453B-98B8-B39196CCA8E8}" srcOrd="3" destOrd="0" parTransId="{04612A64-F444-43E1-AA01-111B6FEA036F}" sibTransId="{1AC1C2FB-00C1-46F7-BD42-CAA33B05163B}"/>
    <dgm:cxn modelId="{B53B00AF-BFEE-4C78-946E-C6522549F062}" type="presOf" srcId="{95B4D923-8EC1-44AB-98F3-3740985F6EC5}" destId="{8F3F2EB3-C9AE-4CD2-8E8D-10BBC9E634DB}" srcOrd="0" destOrd="0" presId="urn:microsoft.com/office/officeart/2005/8/layout/vList2"/>
    <dgm:cxn modelId="{A83F0DB0-DF39-4674-94A0-1EC7881482CF}" srcId="{D77D7859-9FBA-4BD9-8C62-DE3ACB79E85C}" destId="{1139B22B-D1F2-4322-9676-12773983FC12}" srcOrd="0" destOrd="0" parTransId="{7A8CA0F8-B09A-456B-9802-93D21130DA82}" sibTransId="{90850E0A-1858-4B46-BBBB-C73ECD4F0A69}"/>
    <dgm:cxn modelId="{6085DBB4-6D03-472F-BA75-6615DBF4550D}" type="presOf" srcId="{1139B22B-D1F2-4322-9676-12773983FC12}" destId="{F25E82B1-E4CD-4D48-99A7-62E52F4469BD}" srcOrd="0" destOrd="0" presId="urn:microsoft.com/office/officeart/2005/8/layout/vList2"/>
    <dgm:cxn modelId="{6D9253ED-CFC5-4172-94C2-364DDCD7F11B}" type="presOf" srcId="{D77D7859-9FBA-4BD9-8C62-DE3ACB79E85C}" destId="{BCBFF541-6B70-4529-BFC8-CED35CBE05D6}" srcOrd="0" destOrd="0" presId="urn:microsoft.com/office/officeart/2005/8/layout/vList2"/>
    <dgm:cxn modelId="{630F2037-DE4D-49FD-8DAE-2C6DAAD0A504}" type="presParOf" srcId="{BCBFF541-6B70-4529-BFC8-CED35CBE05D6}" destId="{F25E82B1-E4CD-4D48-99A7-62E52F4469BD}" srcOrd="0" destOrd="0" presId="urn:microsoft.com/office/officeart/2005/8/layout/vList2"/>
    <dgm:cxn modelId="{C2E09D96-0BA9-48D1-9230-05BD80006CA3}" type="presParOf" srcId="{BCBFF541-6B70-4529-BFC8-CED35CBE05D6}" destId="{973DF885-1C75-478E-A622-5CC3BE26C80E}" srcOrd="1" destOrd="0" presId="urn:microsoft.com/office/officeart/2005/8/layout/vList2"/>
    <dgm:cxn modelId="{36ED39AF-6109-459B-9C0D-E940CF258983}" type="presParOf" srcId="{BCBFF541-6B70-4529-BFC8-CED35CBE05D6}" destId="{8F3F2EB3-C9AE-4CD2-8E8D-10BBC9E634DB}" srcOrd="2" destOrd="0" presId="urn:microsoft.com/office/officeart/2005/8/layout/vList2"/>
    <dgm:cxn modelId="{BC736384-0BAB-4588-B8E3-2F2E5D2C7FCB}" type="presParOf" srcId="{BCBFF541-6B70-4529-BFC8-CED35CBE05D6}" destId="{F8AC2C0D-179A-496C-B1D6-4EF4F74BBBEE}" srcOrd="3" destOrd="0" presId="urn:microsoft.com/office/officeart/2005/8/layout/vList2"/>
    <dgm:cxn modelId="{B82D6024-573C-45AC-8AC3-3209143DA9BB}" type="presParOf" srcId="{BCBFF541-6B70-4529-BFC8-CED35CBE05D6}" destId="{1ED4A61A-16D6-4A14-828D-AC5FB471C78E}" srcOrd="4" destOrd="0" presId="urn:microsoft.com/office/officeart/2005/8/layout/vList2"/>
    <dgm:cxn modelId="{A606A3B6-6BFE-4365-AFD3-4D3CF8A4C20F}" type="presParOf" srcId="{BCBFF541-6B70-4529-BFC8-CED35CBE05D6}" destId="{98635FFA-CE85-4ABD-8A78-B91E50F10FA1}" srcOrd="5" destOrd="0" presId="urn:microsoft.com/office/officeart/2005/8/layout/vList2"/>
    <dgm:cxn modelId="{6BBA44E7-9972-43DD-83B4-075C2D8C7DAF}" type="presParOf" srcId="{BCBFF541-6B70-4529-BFC8-CED35CBE05D6}" destId="{7285FF6C-F44F-48A5-A519-D69DFB40B7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9566A-318B-44D1-9F8F-FF1710EFFC6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DA4894-A73C-4622-A932-E7D9EE3CBC6A}">
      <dgm:prSet custT="1"/>
      <dgm:spPr/>
      <dgm:t>
        <a:bodyPr/>
        <a:lstStyle/>
        <a:p>
          <a:r>
            <a:rPr lang="pl-PL" sz="2400" b="1" dirty="0">
              <a:latin typeface="Arial Black" panose="020B0A04020102020204" pitchFamily="34" charset="0"/>
              <a:cs typeface="Arial" panose="020B0604020202020204" pitchFamily="34" charset="0"/>
            </a:rPr>
            <a:t>ORCID,  </a:t>
          </a:r>
          <a:r>
            <a:rPr lang="pl-PL" sz="2400" b="1" dirty="0" err="1">
              <a:latin typeface="Arial Black" panose="020B0A04020102020204" pitchFamily="34" charset="0"/>
              <a:cs typeface="Arial" panose="020B0604020202020204" pitchFamily="34" charset="0"/>
            </a:rPr>
            <a:t>Researcher</a:t>
          </a:r>
          <a:r>
            <a:rPr lang="pl-PL" sz="2400" b="1" dirty="0">
              <a:latin typeface="Arial Black" panose="020B0A04020102020204" pitchFamily="34" charset="0"/>
              <a:cs typeface="Arial" panose="020B0604020202020204" pitchFamily="34" charset="0"/>
            </a:rPr>
            <a:t> ID i </a:t>
          </a:r>
          <a:r>
            <a:rPr lang="pl-PL" sz="2400" b="1" dirty="0" err="1">
              <a:latin typeface="Arial Black" panose="020B0A04020102020204" pitchFamily="34" charset="0"/>
              <a:cs typeface="Arial" panose="020B0604020202020204" pitchFamily="34" charset="0"/>
            </a:rPr>
            <a:t>Scopus</a:t>
          </a:r>
          <a:r>
            <a:rPr lang="pl-PL" sz="2400" b="1" dirty="0">
              <a:latin typeface="Arial Black" panose="020B0A04020102020204" pitchFamily="34" charset="0"/>
              <a:cs typeface="Arial" panose="020B0604020202020204" pitchFamily="34" charset="0"/>
            </a:rPr>
            <a:t> ID</a:t>
          </a:r>
          <a:r>
            <a:rPr lang="pl-PL" sz="2400" dirty="0"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endParaRPr lang="en-US" sz="24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3C8A664-E6B6-42F1-B224-8977A781AE81}" type="parTrans" cxnId="{103FB20D-D5E6-424C-903A-B7BC6C61A3B3}">
      <dgm:prSet/>
      <dgm:spPr/>
      <dgm:t>
        <a:bodyPr/>
        <a:lstStyle/>
        <a:p>
          <a:endParaRPr lang="en-US"/>
        </a:p>
      </dgm:t>
    </dgm:pt>
    <dgm:pt modelId="{DE519960-979B-40E0-92B1-B5D74CCF61C5}" type="sibTrans" cxnId="{103FB20D-D5E6-424C-903A-B7BC6C61A3B3}">
      <dgm:prSet/>
      <dgm:spPr/>
      <dgm:t>
        <a:bodyPr/>
        <a:lstStyle/>
        <a:p>
          <a:endParaRPr lang="en-US"/>
        </a:p>
      </dgm:t>
    </dgm:pt>
    <dgm:pt modelId="{29394285-8D90-4E3A-96EB-B2B1D23C96D3}">
      <dgm:prSet/>
      <dgm:spPr/>
      <dgm:t>
        <a:bodyPr/>
        <a:lstStyle/>
        <a:p>
          <a:r>
            <a:rPr lang="pl-PL" dirty="0"/>
            <a:t>to unikatowe identyfikatory nadawane naukowcom. Określają precyzyjnie tożsamość naukowców w powiązaniu z obszarami  ich aktywności naukowej, niezależnie od instytucji i kraju w jakich aktualnie pracują</a:t>
          </a:r>
          <a:endParaRPr lang="en-US" dirty="0"/>
        </a:p>
      </dgm:t>
    </dgm:pt>
    <dgm:pt modelId="{A9291FF9-35B1-4EC1-9F98-E91EE15A315E}" type="parTrans" cxnId="{2E9D7C1D-A83B-44F0-BD07-8EEDBEEED1A1}">
      <dgm:prSet/>
      <dgm:spPr/>
      <dgm:t>
        <a:bodyPr/>
        <a:lstStyle/>
        <a:p>
          <a:endParaRPr lang="en-US"/>
        </a:p>
      </dgm:t>
    </dgm:pt>
    <dgm:pt modelId="{C57F0497-2399-4AFB-BE21-95F01646C7FD}" type="sibTrans" cxnId="{2E9D7C1D-A83B-44F0-BD07-8EEDBEEED1A1}">
      <dgm:prSet/>
      <dgm:spPr/>
      <dgm:t>
        <a:bodyPr/>
        <a:lstStyle/>
        <a:p>
          <a:endParaRPr lang="en-US"/>
        </a:p>
      </dgm:t>
    </dgm:pt>
    <dgm:pt modelId="{F1FA0BE3-91F8-485F-AAB2-CD733F5E6AAE}">
      <dgm:prSet/>
      <dgm:spPr/>
      <dgm:t>
        <a:bodyPr/>
        <a:lstStyle/>
        <a:p>
          <a:r>
            <a:rPr lang="pl-PL" dirty="0"/>
            <a:t>pozwalają na rozróżnianie autorów w przypadku bardzo popularnych, powtarzających się nazwisk</a:t>
          </a:r>
          <a:endParaRPr lang="en-US" dirty="0"/>
        </a:p>
      </dgm:t>
    </dgm:pt>
    <dgm:pt modelId="{E818D346-4C51-4A9B-8848-46CE350FC201}" type="parTrans" cxnId="{DB36F8DC-45C6-4DC6-BB76-775F47EC7F83}">
      <dgm:prSet/>
      <dgm:spPr/>
      <dgm:t>
        <a:bodyPr/>
        <a:lstStyle/>
        <a:p>
          <a:endParaRPr lang="en-US"/>
        </a:p>
      </dgm:t>
    </dgm:pt>
    <dgm:pt modelId="{A6DBE47D-651F-45CE-8C97-EF23D971C18D}" type="sibTrans" cxnId="{DB36F8DC-45C6-4DC6-BB76-775F47EC7F83}">
      <dgm:prSet/>
      <dgm:spPr/>
      <dgm:t>
        <a:bodyPr/>
        <a:lstStyle/>
        <a:p>
          <a:endParaRPr lang="en-US"/>
        </a:p>
      </dgm:t>
    </dgm:pt>
    <dgm:pt modelId="{65E6F1E5-A03F-411D-B7DE-81B354D9C13D}">
      <dgm:prSet/>
      <dgm:spPr/>
      <dgm:t>
        <a:bodyPr/>
        <a:lstStyle/>
        <a:p>
          <a:r>
            <a:rPr lang="pl-PL" dirty="0"/>
            <a:t>umożliwiają zestawianie prac danego autora niezależnie od zmiany afiliacji</a:t>
          </a:r>
          <a:endParaRPr lang="en-US" dirty="0"/>
        </a:p>
      </dgm:t>
    </dgm:pt>
    <dgm:pt modelId="{7E55211B-6829-4153-882D-AA34010AC49C}" type="parTrans" cxnId="{C6A28672-103D-4936-9711-2B4F0FEFBF63}">
      <dgm:prSet/>
      <dgm:spPr/>
      <dgm:t>
        <a:bodyPr/>
        <a:lstStyle/>
        <a:p>
          <a:endParaRPr lang="en-US"/>
        </a:p>
      </dgm:t>
    </dgm:pt>
    <dgm:pt modelId="{D3E665B8-743E-4E68-B88F-4A671B3001F8}" type="sibTrans" cxnId="{C6A28672-103D-4936-9711-2B4F0FEFBF63}">
      <dgm:prSet/>
      <dgm:spPr/>
      <dgm:t>
        <a:bodyPr/>
        <a:lstStyle/>
        <a:p>
          <a:endParaRPr lang="en-US"/>
        </a:p>
      </dgm:t>
    </dgm:pt>
    <dgm:pt modelId="{4B9363CB-134C-4D85-8678-8780FCA6C936}" type="pres">
      <dgm:prSet presAssocID="{77B9566A-318B-44D1-9F8F-FF1710EFFC69}" presName="Name0" presStyleCnt="0">
        <dgm:presLayoutVars>
          <dgm:dir/>
          <dgm:resizeHandles val="exact"/>
        </dgm:presLayoutVars>
      </dgm:prSet>
      <dgm:spPr/>
    </dgm:pt>
    <dgm:pt modelId="{53746681-C904-41AD-B6BF-216CC155906F}" type="pres">
      <dgm:prSet presAssocID="{37DA4894-A73C-4622-A932-E7D9EE3CBC6A}" presName="node" presStyleLbl="node1" presStyleIdx="0" presStyleCnt="4">
        <dgm:presLayoutVars>
          <dgm:bulletEnabled val="1"/>
        </dgm:presLayoutVars>
      </dgm:prSet>
      <dgm:spPr/>
    </dgm:pt>
    <dgm:pt modelId="{F9F9CAD6-67E4-4CBE-98EC-D3703F7522D8}" type="pres">
      <dgm:prSet presAssocID="{DE519960-979B-40E0-92B1-B5D74CCF61C5}" presName="sibTrans" presStyleLbl="sibTrans1D1" presStyleIdx="0" presStyleCnt="3"/>
      <dgm:spPr/>
    </dgm:pt>
    <dgm:pt modelId="{258963AD-4267-4AAE-9CB3-48E1002E706A}" type="pres">
      <dgm:prSet presAssocID="{DE519960-979B-40E0-92B1-B5D74CCF61C5}" presName="connectorText" presStyleLbl="sibTrans1D1" presStyleIdx="0" presStyleCnt="3"/>
      <dgm:spPr/>
    </dgm:pt>
    <dgm:pt modelId="{870B8788-1919-4C35-B94F-B66EEEE2C2DB}" type="pres">
      <dgm:prSet presAssocID="{29394285-8D90-4E3A-96EB-B2B1D23C96D3}" presName="node" presStyleLbl="node1" presStyleIdx="1" presStyleCnt="4">
        <dgm:presLayoutVars>
          <dgm:bulletEnabled val="1"/>
        </dgm:presLayoutVars>
      </dgm:prSet>
      <dgm:spPr/>
    </dgm:pt>
    <dgm:pt modelId="{5304A18B-3CBD-47A8-B153-893EA69113D4}" type="pres">
      <dgm:prSet presAssocID="{C57F0497-2399-4AFB-BE21-95F01646C7FD}" presName="sibTrans" presStyleLbl="sibTrans1D1" presStyleIdx="1" presStyleCnt="3"/>
      <dgm:spPr/>
    </dgm:pt>
    <dgm:pt modelId="{45B71694-0EFA-49FC-95C3-27DF2BCCAFB8}" type="pres">
      <dgm:prSet presAssocID="{C57F0497-2399-4AFB-BE21-95F01646C7FD}" presName="connectorText" presStyleLbl="sibTrans1D1" presStyleIdx="1" presStyleCnt="3"/>
      <dgm:spPr/>
    </dgm:pt>
    <dgm:pt modelId="{E328A871-D81A-4798-BEB3-87E2E75FFE77}" type="pres">
      <dgm:prSet presAssocID="{F1FA0BE3-91F8-485F-AAB2-CD733F5E6AAE}" presName="node" presStyleLbl="node1" presStyleIdx="2" presStyleCnt="4">
        <dgm:presLayoutVars>
          <dgm:bulletEnabled val="1"/>
        </dgm:presLayoutVars>
      </dgm:prSet>
      <dgm:spPr/>
    </dgm:pt>
    <dgm:pt modelId="{EBA28F79-D6F9-4077-8343-E6531FBD65DA}" type="pres">
      <dgm:prSet presAssocID="{A6DBE47D-651F-45CE-8C97-EF23D971C18D}" presName="sibTrans" presStyleLbl="sibTrans1D1" presStyleIdx="2" presStyleCnt="3"/>
      <dgm:spPr/>
    </dgm:pt>
    <dgm:pt modelId="{FE5F59B5-31D7-4F0E-A52C-E36AA72188F0}" type="pres">
      <dgm:prSet presAssocID="{A6DBE47D-651F-45CE-8C97-EF23D971C18D}" presName="connectorText" presStyleLbl="sibTrans1D1" presStyleIdx="2" presStyleCnt="3"/>
      <dgm:spPr/>
    </dgm:pt>
    <dgm:pt modelId="{3A0F4E2B-FB6F-4026-A68B-FBA9E8B44E7B}" type="pres">
      <dgm:prSet presAssocID="{65E6F1E5-A03F-411D-B7DE-81B354D9C13D}" presName="node" presStyleLbl="node1" presStyleIdx="3" presStyleCnt="4">
        <dgm:presLayoutVars>
          <dgm:bulletEnabled val="1"/>
        </dgm:presLayoutVars>
      </dgm:prSet>
      <dgm:spPr/>
    </dgm:pt>
  </dgm:ptLst>
  <dgm:cxnLst>
    <dgm:cxn modelId="{103FB20D-D5E6-424C-903A-B7BC6C61A3B3}" srcId="{77B9566A-318B-44D1-9F8F-FF1710EFFC69}" destId="{37DA4894-A73C-4622-A932-E7D9EE3CBC6A}" srcOrd="0" destOrd="0" parTransId="{73C8A664-E6B6-42F1-B224-8977A781AE81}" sibTransId="{DE519960-979B-40E0-92B1-B5D74CCF61C5}"/>
    <dgm:cxn modelId="{2E9D7C1D-A83B-44F0-BD07-8EEDBEEED1A1}" srcId="{77B9566A-318B-44D1-9F8F-FF1710EFFC69}" destId="{29394285-8D90-4E3A-96EB-B2B1D23C96D3}" srcOrd="1" destOrd="0" parTransId="{A9291FF9-35B1-4EC1-9F98-E91EE15A315E}" sibTransId="{C57F0497-2399-4AFB-BE21-95F01646C7FD}"/>
    <dgm:cxn modelId="{FBBE2D21-AEFD-4657-A5E7-0A42A6449803}" type="presOf" srcId="{DE519960-979B-40E0-92B1-B5D74CCF61C5}" destId="{F9F9CAD6-67E4-4CBE-98EC-D3703F7522D8}" srcOrd="0" destOrd="0" presId="urn:microsoft.com/office/officeart/2016/7/layout/RepeatingBendingProcessNew"/>
    <dgm:cxn modelId="{05DBA62C-44F7-42B9-837D-CC81024523D6}" type="presOf" srcId="{DE519960-979B-40E0-92B1-B5D74CCF61C5}" destId="{258963AD-4267-4AAE-9CB3-48E1002E706A}" srcOrd="1" destOrd="0" presId="urn:microsoft.com/office/officeart/2016/7/layout/RepeatingBendingProcessNew"/>
    <dgm:cxn modelId="{5AB5B62C-500C-4246-ACF9-590834CDD324}" type="presOf" srcId="{C57F0497-2399-4AFB-BE21-95F01646C7FD}" destId="{45B71694-0EFA-49FC-95C3-27DF2BCCAFB8}" srcOrd="1" destOrd="0" presId="urn:microsoft.com/office/officeart/2016/7/layout/RepeatingBendingProcessNew"/>
    <dgm:cxn modelId="{67698A39-683E-4A05-81F2-04306F5FEF8C}" type="presOf" srcId="{A6DBE47D-651F-45CE-8C97-EF23D971C18D}" destId="{FE5F59B5-31D7-4F0E-A52C-E36AA72188F0}" srcOrd="1" destOrd="0" presId="urn:microsoft.com/office/officeart/2016/7/layout/RepeatingBendingProcessNew"/>
    <dgm:cxn modelId="{E7AE2565-2B59-488D-A4EC-4D506B7346FF}" type="presOf" srcId="{29394285-8D90-4E3A-96EB-B2B1D23C96D3}" destId="{870B8788-1919-4C35-B94F-B66EEEE2C2DB}" srcOrd="0" destOrd="0" presId="urn:microsoft.com/office/officeart/2016/7/layout/RepeatingBendingProcessNew"/>
    <dgm:cxn modelId="{C6A28672-103D-4936-9711-2B4F0FEFBF63}" srcId="{77B9566A-318B-44D1-9F8F-FF1710EFFC69}" destId="{65E6F1E5-A03F-411D-B7DE-81B354D9C13D}" srcOrd="3" destOrd="0" parTransId="{7E55211B-6829-4153-882D-AA34010AC49C}" sibTransId="{D3E665B8-743E-4E68-B88F-4A671B3001F8}"/>
    <dgm:cxn modelId="{31A80058-F119-403B-988C-9B8F27D4D1CB}" type="presOf" srcId="{C57F0497-2399-4AFB-BE21-95F01646C7FD}" destId="{5304A18B-3CBD-47A8-B153-893EA69113D4}" srcOrd="0" destOrd="0" presId="urn:microsoft.com/office/officeart/2016/7/layout/RepeatingBendingProcessNew"/>
    <dgm:cxn modelId="{AD4AD59B-3A7B-41FE-B200-0BF0A7C3F9DA}" type="presOf" srcId="{37DA4894-A73C-4622-A932-E7D9EE3CBC6A}" destId="{53746681-C904-41AD-B6BF-216CC155906F}" srcOrd="0" destOrd="0" presId="urn:microsoft.com/office/officeart/2016/7/layout/RepeatingBendingProcessNew"/>
    <dgm:cxn modelId="{63D7B3DA-A40B-46CB-9A67-ABB21C425360}" type="presOf" srcId="{65E6F1E5-A03F-411D-B7DE-81B354D9C13D}" destId="{3A0F4E2B-FB6F-4026-A68B-FBA9E8B44E7B}" srcOrd="0" destOrd="0" presId="urn:microsoft.com/office/officeart/2016/7/layout/RepeatingBendingProcessNew"/>
    <dgm:cxn modelId="{382C9FDC-1713-4598-ADB5-D03265AFF3E2}" type="presOf" srcId="{F1FA0BE3-91F8-485F-AAB2-CD733F5E6AAE}" destId="{E328A871-D81A-4798-BEB3-87E2E75FFE77}" srcOrd="0" destOrd="0" presId="urn:microsoft.com/office/officeart/2016/7/layout/RepeatingBendingProcessNew"/>
    <dgm:cxn modelId="{DB36F8DC-45C6-4DC6-BB76-775F47EC7F83}" srcId="{77B9566A-318B-44D1-9F8F-FF1710EFFC69}" destId="{F1FA0BE3-91F8-485F-AAB2-CD733F5E6AAE}" srcOrd="2" destOrd="0" parTransId="{E818D346-4C51-4A9B-8848-46CE350FC201}" sibTransId="{A6DBE47D-651F-45CE-8C97-EF23D971C18D}"/>
    <dgm:cxn modelId="{90802DEB-23BE-40E3-B1B2-82FFDA0B5CCA}" type="presOf" srcId="{77B9566A-318B-44D1-9F8F-FF1710EFFC69}" destId="{4B9363CB-134C-4D85-8678-8780FCA6C936}" srcOrd="0" destOrd="0" presId="urn:microsoft.com/office/officeart/2016/7/layout/RepeatingBendingProcessNew"/>
    <dgm:cxn modelId="{FD99A2ED-D505-4C58-9693-42C6EB1A6DA2}" type="presOf" srcId="{A6DBE47D-651F-45CE-8C97-EF23D971C18D}" destId="{EBA28F79-D6F9-4077-8343-E6531FBD65DA}" srcOrd="0" destOrd="0" presId="urn:microsoft.com/office/officeart/2016/7/layout/RepeatingBendingProcessNew"/>
    <dgm:cxn modelId="{98563E3C-FF64-4FC2-A78F-1D24D4340224}" type="presParOf" srcId="{4B9363CB-134C-4D85-8678-8780FCA6C936}" destId="{53746681-C904-41AD-B6BF-216CC155906F}" srcOrd="0" destOrd="0" presId="urn:microsoft.com/office/officeart/2016/7/layout/RepeatingBendingProcessNew"/>
    <dgm:cxn modelId="{AD87BFE7-A582-439C-A0A9-235499F81465}" type="presParOf" srcId="{4B9363CB-134C-4D85-8678-8780FCA6C936}" destId="{F9F9CAD6-67E4-4CBE-98EC-D3703F7522D8}" srcOrd="1" destOrd="0" presId="urn:microsoft.com/office/officeart/2016/7/layout/RepeatingBendingProcessNew"/>
    <dgm:cxn modelId="{039BBCEB-7D22-40E9-A013-02B8DC84D247}" type="presParOf" srcId="{F9F9CAD6-67E4-4CBE-98EC-D3703F7522D8}" destId="{258963AD-4267-4AAE-9CB3-48E1002E706A}" srcOrd="0" destOrd="0" presId="urn:microsoft.com/office/officeart/2016/7/layout/RepeatingBendingProcessNew"/>
    <dgm:cxn modelId="{E8508260-332B-4F9D-ABC5-537C68A2FBAB}" type="presParOf" srcId="{4B9363CB-134C-4D85-8678-8780FCA6C936}" destId="{870B8788-1919-4C35-B94F-B66EEEE2C2DB}" srcOrd="2" destOrd="0" presId="urn:microsoft.com/office/officeart/2016/7/layout/RepeatingBendingProcessNew"/>
    <dgm:cxn modelId="{719B4305-DCA8-412B-AE03-70DD91D2DDF1}" type="presParOf" srcId="{4B9363CB-134C-4D85-8678-8780FCA6C936}" destId="{5304A18B-3CBD-47A8-B153-893EA69113D4}" srcOrd="3" destOrd="0" presId="urn:microsoft.com/office/officeart/2016/7/layout/RepeatingBendingProcessNew"/>
    <dgm:cxn modelId="{F1021226-40FC-46D4-857E-6BC4F44BF701}" type="presParOf" srcId="{5304A18B-3CBD-47A8-B153-893EA69113D4}" destId="{45B71694-0EFA-49FC-95C3-27DF2BCCAFB8}" srcOrd="0" destOrd="0" presId="urn:microsoft.com/office/officeart/2016/7/layout/RepeatingBendingProcessNew"/>
    <dgm:cxn modelId="{6FB6861F-A788-4338-8D84-001E7EC1F9C5}" type="presParOf" srcId="{4B9363CB-134C-4D85-8678-8780FCA6C936}" destId="{E328A871-D81A-4798-BEB3-87E2E75FFE77}" srcOrd="4" destOrd="0" presId="urn:microsoft.com/office/officeart/2016/7/layout/RepeatingBendingProcessNew"/>
    <dgm:cxn modelId="{4EAA8B53-8BFA-407C-978C-2270F26D62E3}" type="presParOf" srcId="{4B9363CB-134C-4D85-8678-8780FCA6C936}" destId="{EBA28F79-D6F9-4077-8343-E6531FBD65DA}" srcOrd="5" destOrd="0" presId="urn:microsoft.com/office/officeart/2016/7/layout/RepeatingBendingProcessNew"/>
    <dgm:cxn modelId="{A1D6F38E-CD69-45B6-9116-4E7AA59FB9BD}" type="presParOf" srcId="{EBA28F79-D6F9-4077-8343-E6531FBD65DA}" destId="{FE5F59B5-31D7-4F0E-A52C-E36AA72188F0}" srcOrd="0" destOrd="0" presId="urn:microsoft.com/office/officeart/2016/7/layout/RepeatingBendingProcessNew"/>
    <dgm:cxn modelId="{CE76C873-8D5C-40A2-A5D3-BC3E66D6D298}" type="presParOf" srcId="{4B9363CB-134C-4D85-8678-8780FCA6C936}" destId="{3A0F4E2B-FB6F-4026-A68B-FBA9E8B44E7B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1013F-C912-4B0C-9480-BBEB8B432ED1}">
      <dsp:nvSpPr>
        <dsp:cNvPr id="0" name=""/>
        <dsp:cNvSpPr/>
      </dsp:nvSpPr>
      <dsp:spPr>
        <a:xfrm>
          <a:off x="0" y="432"/>
          <a:ext cx="9906000" cy="1011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AF19C-C9BF-4D2A-9480-00ED040C5523}">
      <dsp:nvSpPr>
        <dsp:cNvPr id="0" name=""/>
        <dsp:cNvSpPr/>
      </dsp:nvSpPr>
      <dsp:spPr>
        <a:xfrm>
          <a:off x="306030" y="228058"/>
          <a:ext cx="556418" cy="55641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9B0A7-3D9B-47D6-BFFD-B2BB9CB4E7EC}">
      <dsp:nvSpPr>
        <dsp:cNvPr id="0" name=""/>
        <dsp:cNvSpPr/>
      </dsp:nvSpPr>
      <dsp:spPr>
        <a:xfrm>
          <a:off x="1168479" y="432"/>
          <a:ext cx="8737520" cy="10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8" tIns="107068" rIns="107068" bIns="10706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Na witrynie Biblioteki Uniwersyteckiej w zakładce E-źródła zamieszczone są linki do wszystkich aktualnie subskrybowanych elektronicznych źródeł informacji:</a:t>
          </a:r>
          <a:endParaRPr lang="en-US" sz="2100" kern="1200"/>
        </a:p>
      </dsp:txBody>
      <dsp:txXfrm>
        <a:off x="1168479" y="432"/>
        <a:ext cx="8737520" cy="1011670"/>
      </dsp:txXfrm>
    </dsp:sp>
    <dsp:sp modelId="{9D6A965D-4584-4818-B155-6A171C288ECE}">
      <dsp:nvSpPr>
        <dsp:cNvPr id="0" name=""/>
        <dsp:cNvSpPr/>
      </dsp:nvSpPr>
      <dsp:spPr>
        <a:xfrm>
          <a:off x="0" y="1265020"/>
          <a:ext cx="9906000" cy="10116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CB3FE-78CD-45E8-8499-9B0C7CEC4C7D}">
      <dsp:nvSpPr>
        <dsp:cNvPr id="0" name=""/>
        <dsp:cNvSpPr/>
      </dsp:nvSpPr>
      <dsp:spPr>
        <a:xfrm>
          <a:off x="306030" y="1492646"/>
          <a:ext cx="556418" cy="5564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21D68-9E2F-434E-8224-42E8484650EE}">
      <dsp:nvSpPr>
        <dsp:cNvPr id="0" name=""/>
        <dsp:cNvSpPr/>
      </dsp:nvSpPr>
      <dsp:spPr>
        <a:xfrm>
          <a:off x="1168479" y="1265020"/>
          <a:ext cx="8737520" cy="10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8" tIns="107068" rIns="107068" bIns="10706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>
              <a:hlinkClick xmlns:r="http://schemas.openxmlformats.org/officeDocument/2006/relationships" r:id="rId4"/>
            </a:rPr>
            <a:t>https://www.bu.uni.wroc.pl/e-zrodla/bazy-danych-uklad-alfabetyczny</a:t>
          </a:r>
          <a:endParaRPr lang="en-US" sz="2100" kern="1200"/>
        </a:p>
      </dsp:txBody>
      <dsp:txXfrm>
        <a:off x="1168479" y="1265020"/>
        <a:ext cx="8737520" cy="1011670"/>
      </dsp:txXfrm>
    </dsp:sp>
    <dsp:sp modelId="{88A66F40-8B23-4A5A-AA8D-96B3463CB4C5}">
      <dsp:nvSpPr>
        <dsp:cNvPr id="0" name=""/>
        <dsp:cNvSpPr/>
      </dsp:nvSpPr>
      <dsp:spPr>
        <a:xfrm>
          <a:off x="0" y="2529608"/>
          <a:ext cx="9906000" cy="10116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57076-E704-4F3D-8909-09B5FD8562F8}">
      <dsp:nvSpPr>
        <dsp:cNvPr id="0" name=""/>
        <dsp:cNvSpPr/>
      </dsp:nvSpPr>
      <dsp:spPr>
        <a:xfrm>
          <a:off x="306030" y="2757234"/>
          <a:ext cx="556418" cy="5564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7D513-9436-4367-8883-4D9F055A1853}">
      <dsp:nvSpPr>
        <dsp:cNvPr id="0" name=""/>
        <dsp:cNvSpPr/>
      </dsp:nvSpPr>
      <dsp:spPr>
        <a:xfrm>
          <a:off x="1168479" y="2529608"/>
          <a:ext cx="8737520" cy="101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68" tIns="107068" rIns="107068" bIns="107068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Część zasobów dostępna jest również w modelu </a:t>
          </a:r>
          <a:r>
            <a:rPr lang="pl-PL" sz="2100" b="1" kern="1200"/>
            <a:t>OPEN ACCESS</a:t>
          </a:r>
          <a:endParaRPr lang="en-US" sz="2100" kern="1200"/>
        </a:p>
      </dsp:txBody>
      <dsp:txXfrm>
        <a:off x="1168479" y="2529608"/>
        <a:ext cx="8737520" cy="1011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E82B1-E4CD-4D48-99A7-62E52F4469BD}">
      <dsp:nvSpPr>
        <dsp:cNvPr id="0" name=""/>
        <dsp:cNvSpPr/>
      </dsp:nvSpPr>
      <dsp:spPr>
        <a:xfrm>
          <a:off x="0" y="13638"/>
          <a:ext cx="9906000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wzrost </a:t>
          </a:r>
          <a:r>
            <a:rPr lang="pl-PL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cytowalności</a:t>
          </a: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 prac umieszczonych w otwartym dostępie,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19" y="61957"/>
        <a:ext cx="9809362" cy="893182"/>
      </dsp:txXfrm>
    </dsp:sp>
    <dsp:sp modelId="{8F3F2EB3-C9AE-4CD2-8E8D-10BBC9E634DB}">
      <dsp:nvSpPr>
        <dsp:cNvPr id="0" name=""/>
        <dsp:cNvSpPr/>
      </dsp:nvSpPr>
      <dsp:spPr>
        <a:xfrm>
          <a:off x="0" y="1055298"/>
          <a:ext cx="9906000" cy="9898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zwiększenie ,,widoczności" dorobku naukowego - prace umieszczane w Repozytorium  </a:t>
          </a:r>
          <a:r>
            <a:rPr lang="pl-PL" sz="1800" kern="1200" dirty="0" err="1"/>
            <a:t>UWr</a:t>
          </a:r>
          <a:r>
            <a:rPr lang="pl-PL" sz="1800" kern="1200" dirty="0"/>
            <a:t> są indeksowane przez światowe wyszukiwarki naukowe Google Scholar, Base (Bielefeld </a:t>
          </a:r>
          <a:r>
            <a:rPr lang="pl-PL" sz="1800" kern="1200" dirty="0" err="1"/>
            <a:t>Academic</a:t>
          </a:r>
          <a:r>
            <a:rPr lang="pl-PL" sz="1800" kern="1200" dirty="0"/>
            <a:t> </a:t>
          </a:r>
          <a:r>
            <a:rPr lang="pl-PL" sz="1800" kern="1200" dirty="0" err="1"/>
            <a:t>Search</a:t>
          </a:r>
          <a:r>
            <a:rPr lang="pl-PL" sz="1800" kern="1200" dirty="0"/>
            <a:t> Engine), </a:t>
          </a:r>
          <a:r>
            <a:rPr lang="pl-PL" sz="1800" kern="1200" dirty="0" err="1"/>
            <a:t>Scientific</a:t>
          </a:r>
          <a:r>
            <a:rPr lang="pl-PL" sz="1800" kern="1200" dirty="0"/>
            <a:t>  </a:t>
          </a:r>
          <a:r>
            <a:rPr lang="pl-PL" sz="1800" kern="1200" dirty="0" err="1"/>
            <a:t>Commons</a:t>
          </a:r>
          <a:r>
            <a:rPr lang="pl-PL" sz="1800" kern="1200" dirty="0"/>
            <a:t> oraz agregatory repozytoriów: Driver, CEON, DART-Europe E-</a:t>
          </a:r>
          <a:r>
            <a:rPr lang="pl-PL" sz="1800" kern="1200" dirty="0" err="1"/>
            <a:t>theses</a:t>
          </a:r>
          <a:r>
            <a:rPr lang="pl-PL" sz="1800" kern="1200" dirty="0"/>
            <a:t> Portal,</a:t>
          </a:r>
          <a:endParaRPr lang="en-US" sz="1800" kern="1200" dirty="0"/>
        </a:p>
      </dsp:txBody>
      <dsp:txXfrm>
        <a:off x="48319" y="1103617"/>
        <a:ext cx="9809362" cy="893182"/>
      </dsp:txXfrm>
    </dsp:sp>
    <dsp:sp modelId="{1ED4A61A-16D6-4A14-828D-AC5FB471C78E}">
      <dsp:nvSpPr>
        <dsp:cNvPr id="0" name=""/>
        <dsp:cNvSpPr/>
      </dsp:nvSpPr>
      <dsp:spPr>
        <a:xfrm>
          <a:off x="0" y="2122629"/>
          <a:ext cx="9906000" cy="989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powszechność i szybkość dostępu do badań,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19" y="2170948"/>
        <a:ext cx="9809362" cy="893182"/>
      </dsp:txXfrm>
    </dsp:sp>
    <dsp:sp modelId="{7285FF6C-F44F-48A5-A519-D69DFB40B72A}">
      <dsp:nvSpPr>
        <dsp:cNvPr id="0" name=""/>
        <dsp:cNvSpPr/>
      </dsp:nvSpPr>
      <dsp:spPr>
        <a:xfrm>
          <a:off x="0" y="3138617"/>
          <a:ext cx="9906000" cy="989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zabezpieczenie dokumentów zdeponowanych w Repozytorium – każdy dokument otrzymuje unikatowy identyfikator cyfrowy (DOI), dzięki któremu nie ginie w sieci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319" y="3186936"/>
        <a:ext cx="9809362" cy="89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9CAD6-67E4-4CBE-98EC-D3703F7522D8}">
      <dsp:nvSpPr>
        <dsp:cNvPr id="0" name=""/>
        <dsp:cNvSpPr/>
      </dsp:nvSpPr>
      <dsp:spPr>
        <a:xfrm>
          <a:off x="2824616" y="794357"/>
          <a:ext cx="612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864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961" y="836860"/>
        <a:ext cx="32173" cy="6434"/>
      </dsp:txXfrm>
    </dsp:sp>
    <dsp:sp modelId="{53746681-C904-41AD-B6BF-216CC155906F}">
      <dsp:nvSpPr>
        <dsp:cNvPr id="0" name=""/>
        <dsp:cNvSpPr/>
      </dsp:nvSpPr>
      <dsp:spPr>
        <a:xfrm>
          <a:off x="28745" y="776"/>
          <a:ext cx="2797671" cy="1678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88" tIns="143898" rIns="137088" bIns="143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Arial Black" panose="020B0A04020102020204" pitchFamily="34" charset="0"/>
              <a:cs typeface="Arial" panose="020B0604020202020204" pitchFamily="34" charset="0"/>
            </a:rPr>
            <a:t>ORCID,  </a:t>
          </a:r>
          <a:r>
            <a:rPr lang="pl-PL" sz="2400" b="1" kern="1200" dirty="0" err="1">
              <a:latin typeface="Arial Black" panose="020B0A04020102020204" pitchFamily="34" charset="0"/>
              <a:cs typeface="Arial" panose="020B0604020202020204" pitchFamily="34" charset="0"/>
            </a:rPr>
            <a:t>Researcher</a:t>
          </a:r>
          <a:r>
            <a:rPr lang="pl-PL" sz="2400" b="1" kern="1200" dirty="0">
              <a:latin typeface="Arial Black" panose="020B0A04020102020204" pitchFamily="34" charset="0"/>
              <a:cs typeface="Arial" panose="020B0604020202020204" pitchFamily="34" charset="0"/>
            </a:rPr>
            <a:t> ID i </a:t>
          </a:r>
          <a:r>
            <a:rPr lang="pl-PL" sz="2400" b="1" kern="1200" dirty="0" err="1">
              <a:latin typeface="Arial Black" panose="020B0A04020102020204" pitchFamily="34" charset="0"/>
              <a:cs typeface="Arial" panose="020B0604020202020204" pitchFamily="34" charset="0"/>
            </a:rPr>
            <a:t>Scopus</a:t>
          </a:r>
          <a:r>
            <a:rPr lang="pl-PL" sz="2400" b="1" kern="1200" dirty="0">
              <a:latin typeface="Arial Black" panose="020B0A04020102020204" pitchFamily="34" charset="0"/>
              <a:cs typeface="Arial" panose="020B0604020202020204" pitchFamily="34" charset="0"/>
            </a:rPr>
            <a:t> ID</a:t>
          </a:r>
          <a:r>
            <a:rPr lang="pl-PL" sz="2400" kern="1200" dirty="0">
              <a:latin typeface="Arial Black" panose="020B0A04020102020204" pitchFamily="34" charset="0"/>
              <a:cs typeface="Arial" panose="020B0604020202020204" pitchFamily="34" charset="0"/>
            </a:rPr>
            <a:t> </a:t>
          </a:r>
          <a:endParaRPr lang="en-US" sz="24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28745" y="776"/>
        <a:ext cx="2797671" cy="1678602"/>
      </dsp:txXfrm>
    </dsp:sp>
    <dsp:sp modelId="{5304A18B-3CBD-47A8-B153-893EA69113D4}">
      <dsp:nvSpPr>
        <dsp:cNvPr id="0" name=""/>
        <dsp:cNvSpPr/>
      </dsp:nvSpPr>
      <dsp:spPr>
        <a:xfrm>
          <a:off x="1427580" y="1677578"/>
          <a:ext cx="3441135" cy="612864"/>
        </a:xfrm>
        <a:custGeom>
          <a:avLst/>
          <a:gdLst/>
          <a:ahLst/>
          <a:cxnLst/>
          <a:rect l="0" t="0" r="0" b="0"/>
          <a:pathLst>
            <a:path>
              <a:moveTo>
                <a:pt x="3441135" y="0"/>
              </a:moveTo>
              <a:lnTo>
                <a:pt x="3441135" y="323532"/>
              </a:lnTo>
              <a:lnTo>
                <a:pt x="0" y="323532"/>
              </a:lnTo>
              <a:lnTo>
                <a:pt x="0" y="612864"/>
              </a:lnTo>
            </a:path>
          </a:pathLst>
        </a:custGeom>
        <a:noFill/>
        <a:ln w="9525" cap="flat" cmpd="sng" algn="ctr">
          <a:solidFill>
            <a:schemeClr val="accent2">
              <a:hueOff val="-734515"/>
              <a:satOff val="-16247"/>
              <a:lumOff val="-3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0629" y="1980793"/>
        <a:ext cx="175038" cy="6434"/>
      </dsp:txXfrm>
    </dsp:sp>
    <dsp:sp modelId="{870B8788-1919-4C35-B94F-B66EEEE2C2DB}">
      <dsp:nvSpPr>
        <dsp:cNvPr id="0" name=""/>
        <dsp:cNvSpPr/>
      </dsp:nvSpPr>
      <dsp:spPr>
        <a:xfrm>
          <a:off x="3469880" y="776"/>
          <a:ext cx="2797671" cy="1678602"/>
        </a:xfrm>
        <a:prstGeom prst="rect">
          <a:avLst/>
        </a:prstGeom>
        <a:solidFill>
          <a:schemeClr val="accent2">
            <a:hueOff val="-489677"/>
            <a:satOff val="-10832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88" tIns="143898" rIns="137088" bIns="1438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to unikatowe identyfikatory nadawane naukowcom. Określają precyzyjnie tożsamość naukowców w powiązaniu z obszarami  ich aktywności naukowej, niezależnie od instytucji i kraju w jakich aktualnie pracują</a:t>
          </a:r>
          <a:endParaRPr lang="en-US" sz="1400" kern="1200" dirty="0"/>
        </a:p>
      </dsp:txBody>
      <dsp:txXfrm>
        <a:off x="3469880" y="776"/>
        <a:ext cx="2797671" cy="1678602"/>
      </dsp:txXfrm>
    </dsp:sp>
    <dsp:sp modelId="{EBA28F79-D6F9-4077-8343-E6531FBD65DA}">
      <dsp:nvSpPr>
        <dsp:cNvPr id="0" name=""/>
        <dsp:cNvSpPr/>
      </dsp:nvSpPr>
      <dsp:spPr>
        <a:xfrm>
          <a:off x="2824616" y="3116424"/>
          <a:ext cx="6128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2864" y="45720"/>
              </a:lnTo>
            </a:path>
          </a:pathLst>
        </a:custGeom>
        <a:noFill/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961" y="3158927"/>
        <a:ext cx="32173" cy="6434"/>
      </dsp:txXfrm>
    </dsp:sp>
    <dsp:sp modelId="{E328A871-D81A-4798-BEB3-87E2E75FFE77}">
      <dsp:nvSpPr>
        <dsp:cNvPr id="0" name=""/>
        <dsp:cNvSpPr/>
      </dsp:nvSpPr>
      <dsp:spPr>
        <a:xfrm>
          <a:off x="28745" y="2322843"/>
          <a:ext cx="2797671" cy="1678602"/>
        </a:xfrm>
        <a:prstGeom prst="rect">
          <a:avLst/>
        </a:prstGeom>
        <a:solidFill>
          <a:schemeClr val="accent2">
            <a:hueOff val="-979354"/>
            <a:satOff val="-21663"/>
            <a:lumOff val="-43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88" tIns="143898" rIns="137088" bIns="1438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pozwalają na rozróżnianie autorów w przypadku bardzo popularnych, powtarzających się nazwisk</a:t>
          </a:r>
          <a:endParaRPr lang="en-US" sz="1400" kern="1200" dirty="0"/>
        </a:p>
      </dsp:txBody>
      <dsp:txXfrm>
        <a:off x="28745" y="2322843"/>
        <a:ext cx="2797671" cy="1678602"/>
      </dsp:txXfrm>
    </dsp:sp>
    <dsp:sp modelId="{3A0F4E2B-FB6F-4026-A68B-FBA9E8B44E7B}">
      <dsp:nvSpPr>
        <dsp:cNvPr id="0" name=""/>
        <dsp:cNvSpPr/>
      </dsp:nvSpPr>
      <dsp:spPr>
        <a:xfrm>
          <a:off x="3469880" y="2322843"/>
          <a:ext cx="2797671" cy="1678602"/>
        </a:xfrm>
        <a:prstGeom prst="rect">
          <a:avLst/>
        </a:prstGeom>
        <a:solidFill>
          <a:schemeClr val="accent2">
            <a:hueOff val="-1469031"/>
            <a:satOff val="-32495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88" tIns="143898" rIns="137088" bIns="14389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umożliwiają zestawianie prac danego autora niezależnie od zmiany afiliacji</a:t>
          </a:r>
          <a:endParaRPr lang="en-US" sz="1400" kern="1200" dirty="0"/>
        </a:p>
      </dsp:txBody>
      <dsp:txXfrm>
        <a:off x="3469880" y="2322843"/>
        <a:ext cx="2797671" cy="167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69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62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14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06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72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64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44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12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8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7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70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53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82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96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32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66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212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01E8-D8B5-4F45-A3BC-AF55E9398953}" type="datetimeFigureOut">
              <a:rPr lang="pl-PL" smtClean="0"/>
              <a:t>17.10.2019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6177-27CD-483F-A6D3-295A955B83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514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s://www.mendeley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bn.icm.edu.pl/licencje/#elsevier_oa" TargetMode="External"/><Relationship Id="rId2" Type="http://schemas.openxmlformats.org/officeDocument/2006/relationships/hyperlink" Target="https://wbn.icm.edu.pl/licencje/#springer_open_choic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in.bu@uwr.edu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.uni.wroc.pl/e-zrodla/czasopisma-elektronicz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.uni.wroc.pl/e-zrodla/ksiazki-elektroniczne-siec-uw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uni.wroc.pl/e-zrodla/orcid" TargetMode="External"/><Relationship Id="rId2" Type="http://schemas.openxmlformats.org/officeDocument/2006/relationships/hyperlink" Target="http://bip.uni.wroc.pl/download/attachment/15874/z-dnia-05102018-r-orcid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D4B16D-600A-41A1-8B1B-3727C56C0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7C35E0-BD19-4AFC-81BF-7A7507E9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60000"/>
            </a:schemeClr>
          </a:solidFill>
          <a:effectLst/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E08D20A-3975-4596-85C6-D46799586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30A9349-BFE4-4720-A229-98DCD3B6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8487744-BBC9-4D40-85B3-0D45003C3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FAD6EF4D-97BD-46B4-9B5B-CD70971DD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10DCC42-11D2-4162-B47A-869B3F66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E4880D6-6ECE-4F1B-B474-FE3940D04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1A39307-F675-49D2-9E45-28DA2AB5C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C5E23C5-C5D6-4BC3-9531-C0B2D7D29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D3FC0A7-9672-4B19-8D54-71C3B39F7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911D04C-3FFB-4D1E-8F59-5C02692E3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0178C8F-EF32-4F3D-B022-60A7DE136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EEB2DD25-DE0D-48CE-8218-E4EF1227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3C92E55-66CB-48F7-BF28-5D8ED146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B0B6C7B-4820-48AB-92AF-896559F00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018EECD-4518-458F-989E-6FCAE5AE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1FB0915F-3C52-468A-87E7-F3EE381D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7B184771-5A8E-4ED5-9179-24B19F26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C5162D1-D64C-4FBA-BE86-11B27A743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FF345C-6A58-4123-B2D1-2ED9E3691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3CE89F7-AE1C-4370-920E-EE04C4124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D6E298F6-F99D-49EF-B614-24D2179C2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2424FD35-451D-468C-9EB2-8DA350C12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5BC0C6F-B91F-42CC-9046-522FE822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F88AFBEE-A8B5-4B18-B834-5269F6C13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64B0F493-EC69-4C85-87D4-287628231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9920E7F-979C-40F6-8FB1-791325A4A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387BCC3-D7BF-443E-B18C-87B696E64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F1C0670D-9FA2-48D7-AFDB-4438ECC3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34088C0C-CAD1-4E66-A162-1D7020365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B8C224A6-72B4-4763-B708-65A321D0D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EE3A964-523C-470B-8B10-09053452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1B87487E-C0EA-4E2A-8FC0-3D4C4F017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D8B57E7E-D885-4A0B-BBA0-E3BC3A68C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6FB84573-B84B-4571-A6E5-91CD308E7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7EE5EE00-E139-4AB9-ACFC-5E39CFA95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5A38A6AA-6753-4EFE-94BB-96DF7397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506AB599-570B-4547-97F4-F2C672301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9AFDEA1E-DBAB-4507-8D36-786F19A85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824D6F7-0BDF-4C8C-869D-BDDEB076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6953C491-AE0F-4D2B-9474-18D5E8B5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5B956350-9BDD-4090-B2B6-12C13D1CE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CE31E80-E354-44C3-81E0-4E3E41DDF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9DFA35DB-5360-405A-A7EB-064E51FBC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2DA499BD-4313-4AD1-BE87-4BEF50FE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680E4C6D-12D1-417A-A709-EC416D98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C93537B4-09B6-4CC6-92DE-3D3BDAC7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5D100FC5-9EA8-4DA7-AFA4-BC60831FD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3F10D757-6A3B-4314-9755-419B3738E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8A4D881-D08B-4AAF-866D-7C3160112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A666F3F8-571E-483F-9B9F-31EDB91A9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18305C0F-0A00-450D-92A1-313C72439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A5635D8-CCB7-4D16-BB87-B1BC1AC97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7C10A784-B5EE-4486-96E7-3CC72B93A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AE5FA7CA-916C-4A34-A727-E0289D891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6" name="Picture 2">
            <a:extLst>
              <a:ext uri="{FF2B5EF4-FFF2-40B4-BE49-F238E27FC236}">
                <a16:creationId xmlns:a16="http://schemas.microsoft.com/office/drawing/2014/main" id="{51039561-92F9-40EE-900B-6AA0F5804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952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21EECC7-9741-4C47-B2A5-D195207C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13" y="1122363"/>
            <a:ext cx="4527929" cy="4287836"/>
          </a:xfrm>
        </p:spPr>
        <p:txBody>
          <a:bodyPr anchor="ctr">
            <a:normAutofit/>
          </a:bodyPr>
          <a:lstStyle/>
          <a:p>
            <a:pPr algn="ctr"/>
            <a:r>
              <a:rPr lang="pl-P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Publikuję, więc jestem</a:t>
            </a:r>
            <a:endParaRPr lang="pl-PL" sz="5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A0F43-DD28-4367-A725-0D8EA5A0F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1631" y="1122363"/>
            <a:ext cx="2816368" cy="4287834"/>
          </a:xfrm>
        </p:spPr>
        <p:txBody>
          <a:bodyPr anchor="ctr">
            <a:norm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wskazówek dla  badaczy otwartych na naukę</a:t>
            </a:r>
            <a:endParaRPr lang="pl-PL" sz="24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02DA06-324A-48CE-8C20-94535480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133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0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72648B-2485-4F80-BBA5-C15AA977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2513736"/>
            <a:ext cx="6170022" cy="1478570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Uzupełnienie publikacji o numer DOI  Digital Object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Identifier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52022A-8F74-4E00-80A0-1D52ABFF2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1860" y="1110661"/>
            <a:ext cx="4748802" cy="474880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18653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877BB1-B2AE-448E-85F4-40C6C381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 na Uniwersytecie Wrocławskim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34C4BC-31AE-4191-B3F3-577357D4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9342"/>
            <a:ext cx="9905999" cy="35417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Uniwersytet  Wrocławski  dysponuje zasobem cyfrowych identyfikatorów dokumentów  elektronicznych  DOI  (Digital Object  </a:t>
            </a:r>
            <a:r>
              <a:rPr lang="pl-PL" dirty="0" err="1"/>
              <a:t>Identifier</a:t>
            </a:r>
            <a:r>
              <a:rPr lang="pl-PL" dirty="0"/>
              <a:t>) i  posiada prawo ich nadawania.</a:t>
            </a:r>
          </a:p>
          <a:p>
            <a:pPr algn="just"/>
            <a:r>
              <a:rPr lang="pl-PL" dirty="0"/>
              <a:t>Numer DOI może zostać nadany każdej jednostce własności intelektualnej, którą twórca uzna za wartą oddzielnego potraktowania, np. artykuł, rozdział z książki, zdjęcie, wykres, oprogramowanie, utwór muzyczny, itp.</a:t>
            </a:r>
          </a:p>
          <a:p>
            <a:pPr algn="just"/>
            <a:r>
              <a:rPr lang="pl-PL" dirty="0"/>
              <a:t>W sprawie nadania identyfikatora DOI należy skontaktować się z swoim koordynatorem wydziałowym.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01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52DB39A-BEAA-4BBC-9D87-F1BA923B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061758"/>
            <a:ext cx="5918200" cy="1949191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Dbanie o POPRAWNOŚĆ  I kompletność danych w bazach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bibliometrycznych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 of Science i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br>
              <a:rPr lang="pl-PL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0D742CB-D9EB-4D70-91DE-437AD980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2475" y="753763"/>
            <a:ext cx="5010450" cy="50104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30752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42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44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8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59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1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2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3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4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5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6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7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8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9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70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1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2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3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4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75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6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7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8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9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0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1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2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3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4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9" name="Group 146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8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0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0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1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2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3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4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5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6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7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86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35CC0E-814E-4F1F-A2D6-71F267E1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pPr algn="ctr"/>
            <a:r>
              <a:rPr lang="pl-P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Web of Science</a:t>
            </a:r>
          </a:p>
        </p:txBody>
      </p:sp>
      <p:sp useBgFill="1">
        <p:nvSpPr>
          <p:cNvPr id="188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E42A6F1C-313D-451E-8B22-82493A1B1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8" y="1455026"/>
            <a:ext cx="6112382" cy="3942486"/>
          </a:xfrm>
          <a:prstGeom prst="rect">
            <a:avLst/>
          </a:prstGeom>
        </p:spPr>
      </p:pic>
      <p:sp>
        <p:nvSpPr>
          <p:cNvPr id="87" name="Content Placeholder 8">
            <a:extLst>
              <a:ext uri="{FF2B5EF4-FFF2-40B4-BE49-F238E27FC236}">
                <a16:creationId xmlns:a16="http://schemas.microsoft.com/office/drawing/2014/main" id="{053B8C00-3A67-482F-8108-7CC1888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FFFFFF"/>
                </a:solidFill>
              </a:rPr>
              <a:t>Ewaluacja dorobku naukowego danego autora,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FFFFFF"/>
                </a:solidFill>
              </a:rPr>
              <a:t>Ewaluacja dorobku danej instytucji,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FFFFFF"/>
                </a:solidFill>
              </a:rPr>
              <a:t>Archiwizacja informacji o dorobku dla różnych celów.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8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6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2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3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4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5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6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9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0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1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2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3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204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5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6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7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8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6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7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8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9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0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1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2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3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4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5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6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7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268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35CC0E-814E-4F1F-A2D6-71F267E1F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pPr algn="ctr"/>
            <a:r>
              <a:rPr lang="pl-PL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endParaRPr lang="pl-PL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69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 descr="Obraz zawierający zrzut ekranu&#10;&#10;Opis wygenerowany automatycznie">
            <a:extLst>
              <a:ext uri="{FF2B5EF4-FFF2-40B4-BE49-F238E27FC236}">
                <a16:creationId xmlns:a16="http://schemas.microsoft.com/office/drawing/2014/main" id="{2B571448-BF6A-4B49-B398-A1FE70754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88" y="1806488"/>
            <a:ext cx="6112382" cy="3239562"/>
          </a:xfrm>
          <a:prstGeom prst="rect">
            <a:avLst/>
          </a:prstGeom>
        </p:spPr>
      </p:pic>
      <p:sp>
        <p:nvSpPr>
          <p:cNvPr id="254" name="Content Placeholder 201">
            <a:extLst>
              <a:ext uri="{FF2B5EF4-FFF2-40B4-BE49-F238E27FC236}">
                <a16:creationId xmlns:a16="http://schemas.microsoft.com/office/drawing/2014/main" id="{9682B2DA-A4FC-4ED9-89D0-EF947398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800" dirty="0" err="1">
                <a:solidFill>
                  <a:srgbClr val="FFFFFF"/>
                </a:solidFill>
              </a:rPr>
              <a:t>Scopus</a:t>
            </a:r>
            <a:r>
              <a:rPr lang="pl-PL" sz="1800" dirty="0">
                <a:solidFill>
                  <a:srgbClr val="FFFFFF"/>
                </a:solidFill>
              </a:rPr>
              <a:t> to największa baza abstraktów i </a:t>
            </a:r>
            <a:r>
              <a:rPr lang="pl-PL" sz="1800" dirty="0" err="1">
                <a:solidFill>
                  <a:srgbClr val="FFFFFF"/>
                </a:solidFill>
              </a:rPr>
              <a:t>cytowań</a:t>
            </a:r>
            <a:r>
              <a:rPr lang="pl-PL" sz="1800" dirty="0">
                <a:solidFill>
                  <a:srgbClr val="FFFFFF"/>
                </a:solidFill>
              </a:rPr>
              <a:t> z recenzowanych publikacji: czasopism, książek naukowych i materiałów pokonferencyjnych.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19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6B93637-CFCA-4457-ADFB-F9860BD0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737" y="550343"/>
            <a:ext cx="2562369" cy="81658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InCites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82C8EA-2D30-4E92-A54A-A547204BB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101148"/>
            <a:ext cx="5087937" cy="449368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lang="pl-PL" sz="1100" dirty="0"/>
          </a:p>
          <a:p>
            <a:pPr marL="0" indent="0">
              <a:lnSpc>
                <a:spcPct val="110000"/>
              </a:lnSpc>
              <a:buNone/>
            </a:pPr>
            <a:endParaRPr lang="pl-PL" sz="11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ramach licencji krajowej na platformie Web of Science dostępne jest narzędzie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InCites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które służy do analizy danych zawartych w bazach SCIE, SSCI, A&amp;HCI, JCR i ESI oraz pozwala porównywać dorobek naukowy badaczy i instytucji, analizować wykorzystanie czasopism w instytucjach, opracowywać strategie badawcze oraz może wspierać decyzje publikacyjne i kadrowo-administracyjne.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Każdy użytkownik, który chce skorzystać z narzędzia, musi posiadać osobiste konto* na platformie Web of Science. Konto można założyć wybierając w menu opcję “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In” a następnie “Register”.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zaleca się utworzyć konto w domenie @uwr.edu.pl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748FB273-5E9B-4E33-80A7-F05FE4E32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11248"/>
            <a:ext cx="5456279" cy="461055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83083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127BE65-FE1A-4AA2-9459-BA98931B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521" y="610884"/>
            <a:ext cx="3110250" cy="809703"/>
          </a:xfrm>
        </p:spPr>
        <p:txBody>
          <a:bodyPr>
            <a:normAutofit fontScale="90000"/>
          </a:bodyPr>
          <a:lstStyle/>
          <a:p>
            <a:r>
              <a:rPr lang="pl-P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-Val</a:t>
            </a:r>
            <a:b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EAC757-5939-4826-B83F-8B15AEEC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435101"/>
            <a:ext cx="5255305" cy="47794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ramach licencji krajowej dostępne jest także narzędzie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SciVal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które służy do analizy danych zawartych w bazie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umożliwia wizualizację osiągnięć instytucji naukowych, porównanie z innymi jednostkami, ocenę potencjalnych współpracowników oraz partnerów, a także analizowanie trendów w świecie nauki.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Każdy użytkownik, który chce skorzystać z narzędzia, musi posiadać osobiste konto* do serwisów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Może to być konto założone wcześniej na serwerach Science Direct lub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Konto takie można także założyć na serwerze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SciVal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wybierając w menu opcję “Register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*zaleca się utworzyć konto w domenie @uwr.edu.pl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0914D227-9B70-4364-87B7-4EE2FC25C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5101"/>
            <a:ext cx="5876925" cy="340005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59083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BB42EC-850C-43DF-838C-4D19E2EA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993774"/>
            <a:ext cx="5612577" cy="147857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Posiadanie Profilu na Portalach Naukowych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37D510-570C-471D-9124-FE77F97E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51" y="2809874"/>
            <a:ext cx="4459287" cy="2232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To narzędzia, które ułatwiają pracę naukowców w ich badaniach oraz działalności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ogólnonaukowej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(tworzenie naukowego CV, kontakt ze środowiskiem naukowym)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A92A67-7596-4D7C-A864-1B5B1FC02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2977" y="688387"/>
            <a:ext cx="4939302" cy="493930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457938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BB42EC-850C-43DF-838C-4D19E2EA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3 Portali Naukowych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37D510-570C-471D-9124-FE77F97E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27924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Academia.edu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 - portal społecznościowy dla naukowców. Witryna umożliwia użytkownikom tworzenie profilu, przesyłanie  prac, wybieranie obszarów zainteresowań. Użytkownik może przeglądać profile osób o podobnych zainteresowaniach. Według stanu na październik 2019 r. portal liczy ponad 99 milionów użytkowników. </a:t>
            </a:r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71EB290-5209-40F1-86E0-5731B9041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9689"/>
            <a:ext cx="5456279" cy="297367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001941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7FAC466-FDA0-4FB5-8E28-15C07413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3 Portali Naukowych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F11F13-8B65-4117-AECA-6B573FE7B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117973" cy="32553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- bezpłatny portal społecznościowy skierowany do naukowców ze wszystkich dyscyplin. Zarejestrowani użytkownicy tworzą profil, na którym mają możliwość opublikowania własnych prac naukowych w postaci wykładów, referatów i artykułów.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ResearchGate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posiada różnorodne funkcje umożliwiające wymianę wiadomości w sieci, utrzymywanie kontaktów z innymi użytkownikami.</a:t>
            </a:r>
          </a:p>
        </p:txBody>
      </p:sp>
      <p:pic>
        <p:nvPicPr>
          <p:cNvPr id="5" name="Obraz 4" descr="Obraz zawierający zrzut ekranu&#10;&#10;Opis wygenerowany automatycznie">
            <a:extLst>
              <a:ext uri="{FF2B5EF4-FFF2-40B4-BE49-F238E27FC236}">
                <a16:creationId xmlns:a16="http://schemas.microsoft.com/office/drawing/2014/main" id="{9B93A6F4-850F-440C-8E80-9DB858266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120"/>
            <a:ext cx="5456279" cy="255081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08047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DEDB13-0F19-4A07-B2B6-B52B02A4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4" y="618518"/>
            <a:ext cx="11674763" cy="147857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1. Korzystanie ze Źródeł informacji naukowej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3C9EE06-B5BF-4FDB-88A2-ED18870D8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792761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3006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E7CB0F0-EBC8-426E-A3D2-DE26F390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pl-PL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3 Portali Naukowych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C6BF6E-D5D9-4F93-B46E-CC2E08CC9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3" y="1895548"/>
            <a:ext cx="4240212" cy="44627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 - system zarządzania przygotowywaniem publikacji, który pozwala lepiej zorganizować pracę badawczą, współpracować z innymi użytkownikami w trybie online, a także łatwo odkrywać najnowsze rezultaty badań:</a:t>
            </a:r>
          </a:p>
          <a:p>
            <a:pPr algn="just">
              <a:lnSpc>
                <a:spcPct val="110000"/>
              </a:lnSpc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  automatyczne generowanie bibliografii,</a:t>
            </a:r>
          </a:p>
          <a:p>
            <a:pPr algn="just">
              <a:lnSpc>
                <a:spcPct val="110000"/>
              </a:lnSpc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  łatwy import publikacji (artykuły),</a:t>
            </a:r>
          </a:p>
          <a:p>
            <a:pPr algn="just">
              <a:lnSpc>
                <a:spcPct val="110000"/>
              </a:lnSpc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  wyszukiwanie relewantnych publikacji, </a:t>
            </a:r>
          </a:p>
          <a:p>
            <a:pPr algn="just">
              <a:lnSpc>
                <a:spcPct val="110000"/>
              </a:lnSpc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 dostęp online do swoich publikacji z dowolnego miejsca,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Dostępne  2 wersje: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Web i </a:t>
            </a:r>
            <a:r>
              <a:rPr lang="pl-PL" sz="1700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 Desktop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Więcej informacji: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283B88-CB74-418B-B49E-47ED9A305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1581"/>
            <a:ext cx="5456279" cy="250988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161726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60F31-C181-4762-AE28-149F3109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618518"/>
            <a:ext cx="10363920" cy="1478570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Korzystanie z Programów publikowania Open Access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60877-241F-4513-9DA5-116BEA1C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Program Springer Open Choice – 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licencja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Compact</a:t>
            </a:r>
            <a:r>
              <a:rPr lang="pl-PL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więcej informacji: </a:t>
            </a: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https://wbn.icm.edu.pl/licencje/#springer_open_choice</a:t>
            </a: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900" b="1" dirty="0">
                <a:latin typeface="Arial" panose="020B0604020202020204" pitchFamily="34" charset="0"/>
                <a:cs typeface="Arial" panose="020B0604020202020204" pitchFamily="34" charset="0"/>
              </a:rPr>
              <a:t>Pilotażowy program publikowania otwartego </a:t>
            </a:r>
            <a:r>
              <a:rPr lang="pl-PL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Elsevier</a:t>
            </a:r>
            <a:endParaRPr lang="pl-PL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</a:rPr>
              <a:t>więcej informacji: </a:t>
            </a:r>
            <a:r>
              <a:rPr lang="pl-PL" sz="2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https://wbn.icm.edu.pl/licencje/#elsevier_oa</a:t>
            </a: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481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475D8F-3354-4CF9-9B49-1069030E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A33AF2-01AA-4E40-98BE-6CE99BB7E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Oddział Informacji Naukowej</a:t>
            </a:r>
          </a:p>
          <a:p>
            <a:pPr marL="0" indent="0" algn="ctr">
              <a:buNone/>
            </a:pPr>
            <a:r>
              <a:rPr lang="pl-PL" dirty="0"/>
              <a:t>ul. Fryderyka Joliot-Curie 12</a:t>
            </a:r>
          </a:p>
          <a:p>
            <a:pPr marL="0" indent="0" algn="ctr">
              <a:buNone/>
            </a:pPr>
            <a:r>
              <a:rPr lang="pl-PL" dirty="0"/>
              <a:t>50-383 Wrocław</a:t>
            </a:r>
          </a:p>
          <a:p>
            <a:pPr marL="0" indent="0" algn="ctr">
              <a:buNone/>
            </a:pPr>
            <a:r>
              <a:rPr lang="pl-PL" dirty="0">
                <a:hlinkClick r:id="rId2"/>
              </a:rPr>
              <a:t>sin.bu@uwr.edu.pl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tel. 0048 71 375 24 18</a:t>
            </a:r>
          </a:p>
        </p:txBody>
      </p:sp>
    </p:spTree>
    <p:extLst>
      <p:ext uri="{BB962C8B-B14F-4D97-AF65-F5344CB8AC3E}">
        <p14:creationId xmlns:p14="http://schemas.microsoft.com/office/powerpoint/2010/main" val="64121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9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7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8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9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0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11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1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127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EA24F29-7290-461F-ABB9-8AA77F27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Czasopisma elektroniczne </a:t>
            </a:r>
          </a:p>
        </p:txBody>
      </p:sp>
      <p:sp useBgFill="1">
        <p:nvSpPr>
          <p:cNvPr id="129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46D0DDF7-D70E-40C8-BE52-7125034FD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6" y="1137621"/>
            <a:ext cx="6082786" cy="457729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566984-CF86-4451-A412-62145635B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https://www.bu.uni.wroc.pl/e-zrodla/czasopisma-elektroniczne</a:t>
            </a:r>
            <a:endParaRPr lang="pl-PL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5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CBA50DB-DBC7-4B6E-B3C1-8FF1EA519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ED8FB6-AF8D-4D98-913D-E6486FEC1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902285" cy="6858001"/>
            <a:chOff x="0" y="0"/>
            <a:chExt cx="11902285" cy="685800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A805ED2-113B-4584-8827-567B5792F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C6CF21D8-CC72-4F35-A29E-3AF9E6DA1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6">
                <a:extLst>
                  <a:ext uri="{FF2B5EF4-FFF2-40B4-BE49-F238E27FC236}">
                    <a16:creationId xmlns:a16="http://schemas.microsoft.com/office/drawing/2014/main" id="{8E60A7C3-087D-47B4-AB5A-C8B1042FD2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id="{1885EECE-F6D9-4128-BC90-01583BF269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8">
                <a:extLst>
                  <a:ext uri="{FF2B5EF4-FFF2-40B4-BE49-F238E27FC236}">
                    <a16:creationId xmlns:a16="http://schemas.microsoft.com/office/drawing/2014/main" id="{F44AA128-AA96-4FF2-A1C3-F9D2E7FD3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7E52DC12-230B-4892-B284-F2FE9DE16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10">
                <a:extLst>
                  <a:ext uri="{FF2B5EF4-FFF2-40B4-BE49-F238E27FC236}">
                    <a16:creationId xmlns:a16="http://schemas.microsoft.com/office/drawing/2014/main" id="{A68FBF9E-B81A-41D0-8A03-6CFC30811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B0047F84-8480-494F-9241-39FF17CFF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2">
                <a:extLst>
                  <a:ext uri="{FF2B5EF4-FFF2-40B4-BE49-F238E27FC236}">
                    <a16:creationId xmlns:a16="http://schemas.microsoft.com/office/drawing/2014/main" id="{8CAF76D8-4B95-4A8E-9EE5-8CCC0A7A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3">
                <a:extLst>
                  <a:ext uri="{FF2B5EF4-FFF2-40B4-BE49-F238E27FC236}">
                    <a16:creationId xmlns:a16="http://schemas.microsoft.com/office/drawing/2014/main" id="{792F82F3-05A8-4A55-8C5B-81F6678B59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4">
                <a:extLst>
                  <a:ext uri="{FF2B5EF4-FFF2-40B4-BE49-F238E27FC236}">
                    <a16:creationId xmlns:a16="http://schemas.microsoft.com/office/drawing/2014/main" id="{B8472536-021A-4E59-BD59-DDC090A18A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id="{AEBEF646-3C12-469F-B194-A161A7A95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Line 16">
                <a:extLst>
                  <a:ext uri="{FF2B5EF4-FFF2-40B4-BE49-F238E27FC236}">
                    <a16:creationId xmlns:a16="http://schemas.microsoft.com/office/drawing/2014/main" id="{D4501159-D7AC-4307-9DFC-C8F3A94341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79" name="Freeform 17">
                <a:extLst>
                  <a:ext uri="{FF2B5EF4-FFF2-40B4-BE49-F238E27FC236}">
                    <a16:creationId xmlns:a16="http://schemas.microsoft.com/office/drawing/2014/main" id="{B5244C41-454C-47D8-A6A9-C17EC2A366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18">
                <a:extLst>
                  <a:ext uri="{FF2B5EF4-FFF2-40B4-BE49-F238E27FC236}">
                    <a16:creationId xmlns:a16="http://schemas.microsoft.com/office/drawing/2014/main" id="{8FA883B8-99FB-4540-B573-F0674BFB1C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19">
                <a:extLst>
                  <a:ext uri="{FF2B5EF4-FFF2-40B4-BE49-F238E27FC236}">
                    <a16:creationId xmlns:a16="http://schemas.microsoft.com/office/drawing/2014/main" id="{F1178B7C-5A00-4E5B-9010-B1477621E0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E359D5D8-EE2E-4714-A40A-C3A6D91F98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Rectangle 21">
                <a:extLst>
                  <a:ext uri="{FF2B5EF4-FFF2-40B4-BE49-F238E27FC236}">
                    <a16:creationId xmlns:a16="http://schemas.microsoft.com/office/drawing/2014/main" id="{8A89C2E5-F892-4666-85FB-995578FB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22">
                <a:extLst>
                  <a:ext uri="{FF2B5EF4-FFF2-40B4-BE49-F238E27FC236}">
                    <a16:creationId xmlns:a16="http://schemas.microsoft.com/office/drawing/2014/main" id="{6DC6174B-0EC3-4A81-A0D1-D10DBB869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3">
                <a:extLst>
                  <a:ext uri="{FF2B5EF4-FFF2-40B4-BE49-F238E27FC236}">
                    <a16:creationId xmlns:a16="http://schemas.microsoft.com/office/drawing/2014/main" id="{2CB96070-0553-4F79-984C-8DABB1CD5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4">
                <a:extLst>
                  <a:ext uri="{FF2B5EF4-FFF2-40B4-BE49-F238E27FC236}">
                    <a16:creationId xmlns:a16="http://schemas.microsoft.com/office/drawing/2014/main" id="{BA23B6E2-3718-4009-B80E-9279154B1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5">
                <a:extLst>
                  <a:ext uri="{FF2B5EF4-FFF2-40B4-BE49-F238E27FC236}">
                    <a16:creationId xmlns:a16="http://schemas.microsoft.com/office/drawing/2014/main" id="{CAFB32D5-E528-419B-80EE-147563397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6">
                <a:extLst>
                  <a:ext uri="{FF2B5EF4-FFF2-40B4-BE49-F238E27FC236}">
                    <a16:creationId xmlns:a16="http://schemas.microsoft.com/office/drawing/2014/main" id="{A68ADD35-4FEA-404D-B2F3-23556E6E8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7">
                <a:extLst>
                  <a:ext uri="{FF2B5EF4-FFF2-40B4-BE49-F238E27FC236}">
                    <a16:creationId xmlns:a16="http://schemas.microsoft.com/office/drawing/2014/main" id="{89CF17CA-49E3-4B4A-836A-4FD55C67BE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8">
                <a:extLst>
                  <a:ext uri="{FF2B5EF4-FFF2-40B4-BE49-F238E27FC236}">
                    <a16:creationId xmlns:a16="http://schemas.microsoft.com/office/drawing/2014/main" id="{AB394F2E-F3E7-4CED-84A9-35C47AB28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29">
                <a:extLst>
                  <a:ext uri="{FF2B5EF4-FFF2-40B4-BE49-F238E27FC236}">
                    <a16:creationId xmlns:a16="http://schemas.microsoft.com/office/drawing/2014/main" id="{FF816C2F-3999-4A9F-8395-5D68ED33A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30">
                <a:extLst>
                  <a:ext uri="{FF2B5EF4-FFF2-40B4-BE49-F238E27FC236}">
                    <a16:creationId xmlns:a16="http://schemas.microsoft.com/office/drawing/2014/main" id="{82AD6AC6-71D5-4BD8-9185-D3062968B5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1">
                <a:extLst>
                  <a:ext uri="{FF2B5EF4-FFF2-40B4-BE49-F238E27FC236}">
                    <a16:creationId xmlns:a16="http://schemas.microsoft.com/office/drawing/2014/main" id="{743A50C2-65CF-4F4C-B412-6149A93AC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0E7A88-FEDF-4C4F-A6B4-F7DDE9DE9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227597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bg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7" name="Freeform 32">
                <a:extLst>
                  <a:ext uri="{FF2B5EF4-FFF2-40B4-BE49-F238E27FC236}">
                    <a16:creationId xmlns:a16="http://schemas.microsoft.com/office/drawing/2014/main" id="{AE94B3EE-D5C0-4BDE-B6AA-7599F0486E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5EF110E8-C00D-454E-8F3A-ECF2D3566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4">
                <a:extLst>
                  <a:ext uri="{FF2B5EF4-FFF2-40B4-BE49-F238E27FC236}">
                    <a16:creationId xmlns:a16="http://schemas.microsoft.com/office/drawing/2014/main" id="{BFC5F327-6927-4F35-9AF6-C45527BB4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5">
                <a:extLst>
                  <a:ext uri="{FF2B5EF4-FFF2-40B4-BE49-F238E27FC236}">
                    <a16:creationId xmlns:a16="http://schemas.microsoft.com/office/drawing/2014/main" id="{BF2D314D-AEDE-418D-9702-D3CDB98C3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6">
                <a:extLst>
                  <a:ext uri="{FF2B5EF4-FFF2-40B4-BE49-F238E27FC236}">
                    <a16:creationId xmlns:a16="http://schemas.microsoft.com/office/drawing/2014/main" id="{64FD07F8-3CA6-4209-9A9E-30609FE9A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7">
                <a:extLst>
                  <a:ext uri="{FF2B5EF4-FFF2-40B4-BE49-F238E27FC236}">
                    <a16:creationId xmlns:a16="http://schemas.microsoft.com/office/drawing/2014/main" id="{AB0AE24D-CD49-4B57-82E0-780F62AE4F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8">
                <a:extLst>
                  <a:ext uri="{FF2B5EF4-FFF2-40B4-BE49-F238E27FC236}">
                    <a16:creationId xmlns:a16="http://schemas.microsoft.com/office/drawing/2014/main" id="{66803AF8-6368-45E6-A0B7-C0C4CFFEE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9">
                <a:extLst>
                  <a:ext uri="{FF2B5EF4-FFF2-40B4-BE49-F238E27FC236}">
                    <a16:creationId xmlns:a16="http://schemas.microsoft.com/office/drawing/2014/main" id="{B4761E05-2792-472B-A814-9616151CF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40">
                <a:extLst>
                  <a:ext uri="{FF2B5EF4-FFF2-40B4-BE49-F238E27FC236}">
                    <a16:creationId xmlns:a16="http://schemas.microsoft.com/office/drawing/2014/main" id="{40B6A261-9427-4E70-9564-048AD009BD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Rectangle 41">
                <a:extLst>
                  <a:ext uri="{FF2B5EF4-FFF2-40B4-BE49-F238E27FC236}">
                    <a16:creationId xmlns:a16="http://schemas.microsoft.com/office/drawing/2014/main" id="{68BFDFBE-2286-4123-9436-E1DF84AF4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95" name="Picture 2">
            <a:extLst>
              <a:ext uri="{FF2B5EF4-FFF2-40B4-BE49-F238E27FC236}">
                <a16:creationId xmlns:a16="http://schemas.microsoft.com/office/drawing/2014/main" id="{5B3DE270-418F-47A7-B311-C4D876041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AA0A231-9F98-4A52-AE8E-9D90998A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pl-PL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Książki elektroniczne</a:t>
            </a:r>
          </a:p>
        </p:txBody>
      </p:sp>
      <p:sp useBgFill="1">
        <p:nvSpPr>
          <p:cNvPr id="97" name="Round Diagonal Corner Rectangle 11">
            <a:extLst>
              <a:ext uri="{FF2B5EF4-FFF2-40B4-BE49-F238E27FC236}">
                <a16:creationId xmlns:a16="http://schemas.microsoft.com/office/drawing/2014/main" id="{A1351C6B-7343-451F-AB4A-1CE294A4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Obraz zawierający zrzut ekranu&#10;&#10;Opis wygenerowany automatycznie">
            <a:extLst>
              <a:ext uri="{FF2B5EF4-FFF2-40B4-BE49-F238E27FC236}">
                <a16:creationId xmlns:a16="http://schemas.microsoft.com/office/drawing/2014/main" id="{49AEE9DF-2793-41D2-AEE1-23903892C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10" y="1137621"/>
            <a:ext cx="5186738" cy="457729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0AF723-C080-4037-AC17-146A817B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https://www.bu.uni.wroc.pl/e-zrodla/ksiazki-elektroniczne-siec-uwr</a:t>
            </a:r>
            <a:endParaRPr lang="pl-PL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24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" name="Group 126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8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9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227" name="Group 182">
            <a:extLst>
              <a:ext uri="{FF2B5EF4-FFF2-40B4-BE49-F238E27FC236}">
                <a16:creationId xmlns:a16="http://schemas.microsoft.com/office/drawing/2014/main" id="{EF58D138-35FF-4A3E-9FCD-A6044FD3C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84" name="Rectangle 183">
              <a:extLst>
                <a:ext uri="{FF2B5EF4-FFF2-40B4-BE49-F238E27FC236}">
                  <a16:creationId xmlns:a16="http://schemas.microsoft.com/office/drawing/2014/main" id="{F5BD0798-598F-4D8A-86B1-B5EFC7444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2">
              <a:extLst>
                <a:ext uri="{FF2B5EF4-FFF2-40B4-BE49-F238E27FC236}">
                  <a16:creationId xmlns:a16="http://schemas.microsoft.com/office/drawing/2014/main" id="{AC94F2E1-5E1D-4DE4-876F-B863EF53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DC603DEC-961B-493E-A490-CE91CC2B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7" y="209550"/>
            <a:ext cx="8830733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Publikowanie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repozytorium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UWR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6B0FEEE-81F6-4CFD-9F19-7422C2BB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88" name="Rectangle 5">
              <a:extLst>
                <a:ext uri="{FF2B5EF4-FFF2-40B4-BE49-F238E27FC236}">
                  <a16:creationId xmlns:a16="http://schemas.microsoft.com/office/drawing/2014/main" id="{610875A9-E6B1-4A9E-8D06-56271808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9" name="Freeform 6">
              <a:extLst>
                <a:ext uri="{FF2B5EF4-FFF2-40B4-BE49-F238E27FC236}">
                  <a16:creationId xmlns:a16="http://schemas.microsoft.com/office/drawing/2014/main" id="{3568C212-C192-4F35-9EDA-FFAFA2620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7">
              <a:extLst>
                <a:ext uri="{FF2B5EF4-FFF2-40B4-BE49-F238E27FC236}">
                  <a16:creationId xmlns:a16="http://schemas.microsoft.com/office/drawing/2014/main" id="{3AB2D5B1-4EF5-411D-98F9-332CE875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8">
              <a:extLst>
                <a:ext uri="{FF2B5EF4-FFF2-40B4-BE49-F238E27FC236}">
                  <a16:creationId xmlns:a16="http://schemas.microsoft.com/office/drawing/2014/main" id="{901DF0D0-5B9C-4A92-A0C5-F70CC77B4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9">
              <a:extLst>
                <a:ext uri="{FF2B5EF4-FFF2-40B4-BE49-F238E27FC236}">
                  <a16:creationId xmlns:a16="http://schemas.microsoft.com/office/drawing/2014/main" id="{0E44C639-7E08-4ED9-87D3-7E1DEBD17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10">
              <a:extLst>
                <a:ext uri="{FF2B5EF4-FFF2-40B4-BE49-F238E27FC236}">
                  <a16:creationId xmlns:a16="http://schemas.microsoft.com/office/drawing/2014/main" id="{8D55EDFE-6B27-4CEF-A149-DE03F258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11">
              <a:extLst>
                <a:ext uri="{FF2B5EF4-FFF2-40B4-BE49-F238E27FC236}">
                  <a16:creationId xmlns:a16="http://schemas.microsoft.com/office/drawing/2014/main" id="{899753F1-0A7C-4019-B0D4-98E8D655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12">
              <a:extLst>
                <a:ext uri="{FF2B5EF4-FFF2-40B4-BE49-F238E27FC236}">
                  <a16:creationId xmlns:a16="http://schemas.microsoft.com/office/drawing/2014/main" id="{2E46CC92-32DE-4118-9922-E40E32D0C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13">
              <a:extLst>
                <a:ext uri="{FF2B5EF4-FFF2-40B4-BE49-F238E27FC236}">
                  <a16:creationId xmlns:a16="http://schemas.microsoft.com/office/drawing/2014/main" id="{6E837780-3EEC-4D7C-AE0A-B85D4B4D7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FF9C7BD2-1595-4FB5-84CC-08DBE10EF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15">
              <a:extLst>
                <a:ext uri="{FF2B5EF4-FFF2-40B4-BE49-F238E27FC236}">
                  <a16:creationId xmlns:a16="http://schemas.microsoft.com/office/drawing/2014/main" id="{223B4D7F-AAB4-4C07-8497-AC90FC7AC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Line 16">
              <a:extLst>
                <a:ext uri="{FF2B5EF4-FFF2-40B4-BE49-F238E27FC236}">
                  <a16:creationId xmlns:a16="http://schemas.microsoft.com/office/drawing/2014/main" id="{BF0BC434-CADA-4A14-9CC4-514A8AC0A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00" name="Freeform 17">
              <a:extLst>
                <a:ext uri="{FF2B5EF4-FFF2-40B4-BE49-F238E27FC236}">
                  <a16:creationId xmlns:a16="http://schemas.microsoft.com/office/drawing/2014/main" id="{64B93112-5E7A-4AD7-9F08-EC9DE3B7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18">
              <a:extLst>
                <a:ext uri="{FF2B5EF4-FFF2-40B4-BE49-F238E27FC236}">
                  <a16:creationId xmlns:a16="http://schemas.microsoft.com/office/drawing/2014/main" id="{104C40EC-49BC-4BF4-9B0F-36413F92C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19">
              <a:extLst>
                <a:ext uri="{FF2B5EF4-FFF2-40B4-BE49-F238E27FC236}">
                  <a16:creationId xmlns:a16="http://schemas.microsoft.com/office/drawing/2014/main" id="{490CF2A3-97A8-4A5C-AA71-F66D5EFB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20">
              <a:extLst>
                <a:ext uri="{FF2B5EF4-FFF2-40B4-BE49-F238E27FC236}">
                  <a16:creationId xmlns:a16="http://schemas.microsoft.com/office/drawing/2014/main" id="{AD278AAA-5D43-4120-94A8-8CABD2B2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Rectangle 21">
              <a:extLst>
                <a:ext uri="{FF2B5EF4-FFF2-40B4-BE49-F238E27FC236}">
                  <a16:creationId xmlns:a16="http://schemas.microsoft.com/office/drawing/2014/main" id="{4063DBF1-AA0B-41AE-B075-3592DD03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22">
              <a:extLst>
                <a:ext uri="{FF2B5EF4-FFF2-40B4-BE49-F238E27FC236}">
                  <a16:creationId xmlns:a16="http://schemas.microsoft.com/office/drawing/2014/main" id="{084C0B7D-251C-4399-AF81-3D417E6CC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23">
              <a:extLst>
                <a:ext uri="{FF2B5EF4-FFF2-40B4-BE49-F238E27FC236}">
                  <a16:creationId xmlns:a16="http://schemas.microsoft.com/office/drawing/2014/main" id="{41CBB601-6248-4C6A-8CE0-EDE956CA6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24">
              <a:extLst>
                <a:ext uri="{FF2B5EF4-FFF2-40B4-BE49-F238E27FC236}">
                  <a16:creationId xmlns:a16="http://schemas.microsoft.com/office/drawing/2014/main" id="{61217433-E7AF-4C9E-B859-8B51FDE4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25">
              <a:extLst>
                <a:ext uri="{FF2B5EF4-FFF2-40B4-BE49-F238E27FC236}">
                  <a16:creationId xmlns:a16="http://schemas.microsoft.com/office/drawing/2014/main" id="{83750ECC-2687-4D3D-AF82-9D55F4A95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26">
              <a:extLst>
                <a:ext uri="{FF2B5EF4-FFF2-40B4-BE49-F238E27FC236}">
                  <a16:creationId xmlns:a16="http://schemas.microsoft.com/office/drawing/2014/main" id="{481712CE-D3D3-48A9-9194-29514E826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27">
              <a:extLst>
                <a:ext uri="{FF2B5EF4-FFF2-40B4-BE49-F238E27FC236}">
                  <a16:creationId xmlns:a16="http://schemas.microsoft.com/office/drawing/2014/main" id="{AFDCA284-1452-42D7-8188-8DBBF5500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84621BF2-B93B-49DE-A0E9-7DB87A12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29">
              <a:extLst>
                <a:ext uri="{FF2B5EF4-FFF2-40B4-BE49-F238E27FC236}">
                  <a16:creationId xmlns:a16="http://schemas.microsoft.com/office/drawing/2014/main" id="{23D257B1-AE83-4340-9A3D-9AF67475D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30">
              <a:extLst>
                <a:ext uri="{FF2B5EF4-FFF2-40B4-BE49-F238E27FC236}">
                  <a16:creationId xmlns:a16="http://schemas.microsoft.com/office/drawing/2014/main" id="{48C080A8-F687-4FC3-85A0-06C260CA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31">
              <a:extLst>
                <a:ext uri="{FF2B5EF4-FFF2-40B4-BE49-F238E27FC236}">
                  <a16:creationId xmlns:a16="http://schemas.microsoft.com/office/drawing/2014/main" id="{A63FB1C6-D023-4C54-8D8E-319888E05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Symbol zastępczy zawartości 4" descr="Obraz zawierający zrzut ekranu, tekst&#10;&#10;Opis wygenerowany automatycznie">
            <a:extLst>
              <a:ext uri="{FF2B5EF4-FFF2-40B4-BE49-F238E27FC236}">
                <a16:creationId xmlns:a16="http://schemas.microsoft.com/office/drawing/2014/main" id="{CB509B92-98BD-4DA7-A896-E1A26470F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2"/>
          <a:stretch/>
        </p:blipFill>
        <p:spPr>
          <a:xfrm>
            <a:off x="1076326" y="2239963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D8042C1-215E-4C21-BB6B-38C5EE469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217" name="Freeform 32">
              <a:extLst>
                <a:ext uri="{FF2B5EF4-FFF2-40B4-BE49-F238E27FC236}">
                  <a16:creationId xmlns:a16="http://schemas.microsoft.com/office/drawing/2014/main" id="{134E4A6E-1602-4ED8-95F4-2649025B4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33">
              <a:extLst>
                <a:ext uri="{FF2B5EF4-FFF2-40B4-BE49-F238E27FC236}">
                  <a16:creationId xmlns:a16="http://schemas.microsoft.com/office/drawing/2014/main" id="{E26FC114-5BB0-453D-9D96-4A82F7EB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34">
              <a:extLst>
                <a:ext uri="{FF2B5EF4-FFF2-40B4-BE49-F238E27FC236}">
                  <a16:creationId xmlns:a16="http://schemas.microsoft.com/office/drawing/2014/main" id="{42DD29BE-7338-48CF-A8E4-AE63B9474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Freeform 35">
              <a:extLst>
                <a:ext uri="{FF2B5EF4-FFF2-40B4-BE49-F238E27FC236}">
                  <a16:creationId xmlns:a16="http://schemas.microsoft.com/office/drawing/2014/main" id="{38DA003C-8448-4B2C-AFEC-8354C0FCF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1" name="Freeform 36">
              <a:extLst>
                <a:ext uri="{FF2B5EF4-FFF2-40B4-BE49-F238E27FC236}">
                  <a16:creationId xmlns:a16="http://schemas.microsoft.com/office/drawing/2014/main" id="{444007C8-E852-4C4C-B866-1F029E7D3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37">
              <a:extLst>
                <a:ext uri="{FF2B5EF4-FFF2-40B4-BE49-F238E27FC236}">
                  <a16:creationId xmlns:a16="http://schemas.microsoft.com/office/drawing/2014/main" id="{93687523-D874-491A-A0CA-5C46712A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38">
              <a:extLst>
                <a:ext uri="{FF2B5EF4-FFF2-40B4-BE49-F238E27FC236}">
                  <a16:creationId xmlns:a16="http://schemas.microsoft.com/office/drawing/2014/main" id="{8B54C82F-6BF1-43CD-8E37-69E9A44A8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39">
              <a:extLst>
                <a:ext uri="{FF2B5EF4-FFF2-40B4-BE49-F238E27FC236}">
                  <a16:creationId xmlns:a16="http://schemas.microsoft.com/office/drawing/2014/main" id="{7319E2D4-6B6C-40D8-BED9-45858082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40">
              <a:extLst>
                <a:ext uri="{FF2B5EF4-FFF2-40B4-BE49-F238E27FC236}">
                  <a16:creationId xmlns:a16="http://schemas.microsoft.com/office/drawing/2014/main" id="{12E07592-0C27-4DBF-9DCB-3629BB6DE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Rectangle 41">
              <a:extLst>
                <a:ext uri="{FF2B5EF4-FFF2-40B4-BE49-F238E27FC236}">
                  <a16:creationId xmlns:a16="http://schemas.microsoft.com/office/drawing/2014/main" id="{9EA2E577-F748-4C1C-BD16-8356C2F76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25274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5A42DC-9401-49FE-B4CC-6731AD6F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Korzyści dla pracowników naukowych </a:t>
            </a:r>
            <a:b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związane z zamieszczaniem prac </a:t>
            </a:r>
            <a:b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repozytorium </a:t>
            </a:r>
          </a:p>
        </p:txBody>
      </p:sp>
      <p:graphicFrame>
        <p:nvGraphicFramePr>
          <p:cNvPr id="81" name="Symbol zastępczy zawartości 2">
            <a:extLst>
              <a:ext uri="{FF2B5EF4-FFF2-40B4-BE49-F238E27FC236}">
                <a16:creationId xmlns:a16="http://schemas.microsoft.com/office/drawing/2014/main" id="{7BCB5749-87BF-440E-BE5E-D1A5F20A6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108361"/>
              </p:ext>
            </p:extLst>
          </p:nvPr>
        </p:nvGraphicFramePr>
        <p:xfrm>
          <a:off x="1141413" y="2249488"/>
          <a:ext cx="9906000" cy="414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31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456BCDD-C512-4269-A7BC-3E86E1D1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071080"/>
            <a:ext cx="6595468" cy="1478570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Posiadanie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unikaTOWEGO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identyfikatora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autora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FFEFD8F-CA94-40A6-B167-84094FE76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3633" y="943973"/>
            <a:ext cx="4478927" cy="447892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4315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58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C03EE031-2ABA-48E1-A2C0-0184714FD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679233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0330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46E678-111E-4507-8377-A4599CB6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ORCID na Uniwersytecie Wrocławskim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FD03BA-AB94-4872-BF5A-18C40A5F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Podstawa - komunikat Rektora Uniwersytetu Wrocławskiego  z dnia 5 listopada 2018 r. w sprawie uzyskiwania przez pracowników Uniwersytetu Wrocławskiego elektronicznego identyfikatora naukowca ORCID;  identyfikator ten będzie wymagany przy składaniu  oświadczeń o prowadzeniu na Uniwersytecie Wrocławskim działalności naukowej w dziedzinie i dyscyplinie </a:t>
            </a:r>
          </a:p>
          <a:p>
            <a:r>
              <a:rPr lang="pl-PL" dirty="0">
                <a:hlinkClick r:id="rId2"/>
              </a:rPr>
              <a:t>http://bip.uni.wroc.pl/download/attachment/15874/z-dnia-05102018-r-orcid.pdf</a:t>
            </a:r>
            <a:endParaRPr lang="pl-PL" dirty="0"/>
          </a:p>
          <a:p>
            <a:r>
              <a:rPr lang="pl-PL" dirty="0"/>
              <a:t>Więcej informacji na temat identyfikatora ORCID:</a:t>
            </a:r>
          </a:p>
          <a:p>
            <a:r>
              <a:rPr lang="pl-PL" dirty="0">
                <a:hlinkClick r:id="rId3"/>
              </a:rPr>
              <a:t>https://www.bu.uni.wroc.pl/e-zrodla/orcid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258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981</Words>
  <Application>Microsoft Office PowerPoint</Application>
  <PresentationFormat>Panoramiczny</PresentationFormat>
  <Paragraphs>79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Times New Roman</vt:lpstr>
      <vt:lpstr>Tw Cen MT</vt:lpstr>
      <vt:lpstr>Wingdings</vt:lpstr>
      <vt:lpstr>Obwód</vt:lpstr>
      <vt:lpstr>Publikuję, więc jestem</vt:lpstr>
      <vt:lpstr>1. Korzystanie ze Źródeł informacji naukowej</vt:lpstr>
      <vt:lpstr>Czasopisma elektroniczne </vt:lpstr>
      <vt:lpstr>Książki elektroniczne</vt:lpstr>
      <vt:lpstr>2. Publikowanie w repozytorium UWR</vt:lpstr>
      <vt:lpstr>Korzyści dla pracowników naukowych  związane z zamieszczaniem prac  w repozytorium </vt:lpstr>
      <vt:lpstr>3. Posiadanie unikaTOWEGO  identyfikatora autora</vt:lpstr>
      <vt:lpstr>Prezentacja programu PowerPoint</vt:lpstr>
      <vt:lpstr>ORCID na Uniwersytecie Wrocławskim</vt:lpstr>
      <vt:lpstr>4. Uzupełnienie publikacji o numer DOI  Digital Object Identifier</vt:lpstr>
      <vt:lpstr>DOI na Uniwersytecie Wrocławskim</vt:lpstr>
      <vt:lpstr>5. Dbanie o POPRAWNOŚĆ  I kompletność danych w bazach bibliometrycznych Web of Science i Scopus </vt:lpstr>
      <vt:lpstr>Web of Science</vt:lpstr>
      <vt:lpstr>Scopus</vt:lpstr>
      <vt:lpstr>InCites </vt:lpstr>
      <vt:lpstr>Sci-Val </vt:lpstr>
      <vt:lpstr>6. Posiadanie Profilu na Portalach Naukowych</vt:lpstr>
      <vt:lpstr>TOP 3 Portali Naukowych</vt:lpstr>
      <vt:lpstr>TOP 3 Portali Naukowych</vt:lpstr>
      <vt:lpstr>TOP 3 Portali Naukowych</vt:lpstr>
      <vt:lpstr>7. Korzystanie z Programów publikowania Open Access 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Publikuję, więc jestem</dc:title>
  <dc:creator>SIN BU</dc:creator>
  <cp:lastModifiedBy>Grażyna Piotrowicz</cp:lastModifiedBy>
  <cp:revision>7</cp:revision>
  <dcterms:created xsi:type="dcterms:W3CDTF">2019-10-16T14:33:08Z</dcterms:created>
  <dcterms:modified xsi:type="dcterms:W3CDTF">2019-10-17T11:34:40Z</dcterms:modified>
</cp:coreProperties>
</file>